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0"/>
  </p:notesMasterIdLst>
  <p:sldIdLst>
    <p:sldId id="256" r:id="rId2"/>
    <p:sldId id="258" r:id="rId3"/>
    <p:sldId id="259" r:id="rId4"/>
    <p:sldId id="260" r:id="rId5"/>
    <p:sldId id="261" r:id="rId6"/>
    <p:sldId id="262" r:id="rId7"/>
    <p:sldId id="263" r:id="rId8"/>
    <p:sldId id="264" r:id="rId9"/>
    <p:sldId id="265" r:id="rId10"/>
    <p:sldId id="266" r:id="rId11"/>
    <p:sldId id="273" r:id="rId12"/>
    <p:sldId id="274" r:id="rId13"/>
    <p:sldId id="268" r:id="rId14"/>
    <p:sldId id="269" r:id="rId15"/>
    <p:sldId id="272" r:id="rId16"/>
    <p:sldId id="270" r:id="rId17"/>
    <p:sldId id="275" r:id="rId18"/>
    <p:sldId id="271"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13BA49-8409-4F3C-B9DA-C5D4378B6AF6}" v="1" dt="2023-04-25T02:30:55.5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388" autoAdjust="0"/>
  </p:normalViewPr>
  <p:slideViewPr>
    <p:cSldViewPr snapToGrid="0">
      <p:cViewPr>
        <p:scale>
          <a:sx n="89" d="100"/>
          <a:sy n="89" d="100"/>
        </p:scale>
        <p:origin x="437"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a, Shivaji reddy" userId="43cece04-0e74-42ff-892d-111c27a5e411" providerId="ADAL" clId="{AA13BA49-8409-4F3C-B9DA-C5D4378B6AF6}"/>
    <pc:docChg chg="undo custSel modSld">
      <pc:chgData name="Sama, Shivaji reddy" userId="43cece04-0e74-42ff-892d-111c27a5e411" providerId="ADAL" clId="{AA13BA49-8409-4F3C-B9DA-C5D4378B6AF6}" dt="2023-04-25T03:04:11.386" v="572" actId="20577"/>
      <pc:docMkLst>
        <pc:docMk/>
      </pc:docMkLst>
      <pc:sldChg chg="modNotesTx">
        <pc:chgData name="Sama, Shivaji reddy" userId="43cece04-0e74-42ff-892d-111c27a5e411" providerId="ADAL" clId="{AA13BA49-8409-4F3C-B9DA-C5D4378B6AF6}" dt="2023-04-25T02:05:42.174" v="176" actId="20577"/>
        <pc:sldMkLst>
          <pc:docMk/>
          <pc:sldMk cId="0" sldId="258"/>
        </pc:sldMkLst>
      </pc:sldChg>
      <pc:sldChg chg="modSp mod modNotesTx">
        <pc:chgData name="Sama, Shivaji reddy" userId="43cece04-0e74-42ff-892d-111c27a5e411" providerId="ADAL" clId="{AA13BA49-8409-4F3C-B9DA-C5D4378B6AF6}" dt="2023-04-25T02:27:49.992" v="554" actId="1076"/>
        <pc:sldMkLst>
          <pc:docMk/>
          <pc:sldMk cId="0" sldId="259"/>
        </pc:sldMkLst>
        <pc:spChg chg="mod">
          <ac:chgData name="Sama, Shivaji reddy" userId="43cece04-0e74-42ff-892d-111c27a5e411" providerId="ADAL" clId="{AA13BA49-8409-4F3C-B9DA-C5D4378B6AF6}" dt="2023-04-25T02:27:49.992" v="554" actId="1076"/>
          <ac:spMkLst>
            <pc:docMk/>
            <pc:sldMk cId="0" sldId="259"/>
            <ac:spMk id="9" creationId="{9CA2C3EE-52D4-0EF0-F449-C3144690097E}"/>
          </ac:spMkLst>
        </pc:spChg>
      </pc:sldChg>
      <pc:sldChg chg="modSp mod">
        <pc:chgData name="Sama, Shivaji reddy" userId="43cece04-0e74-42ff-892d-111c27a5e411" providerId="ADAL" clId="{AA13BA49-8409-4F3C-B9DA-C5D4378B6AF6}" dt="2023-04-25T02:31:04.450" v="557" actId="1076"/>
        <pc:sldMkLst>
          <pc:docMk/>
          <pc:sldMk cId="0" sldId="261"/>
        </pc:sldMkLst>
        <pc:spChg chg="mod">
          <ac:chgData name="Sama, Shivaji reddy" userId="43cece04-0e74-42ff-892d-111c27a5e411" providerId="ADAL" clId="{AA13BA49-8409-4F3C-B9DA-C5D4378B6AF6}" dt="2023-04-25T02:31:04.450" v="557" actId="1076"/>
          <ac:spMkLst>
            <pc:docMk/>
            <pc:sldMk cId="0" sldId="261"/>
            <ac:spMk id="10" creationId="{00000000-0000-0000-0000-000000000000}"/>
          </ac:spMkLst>
        </pc:spChg>
        <pc:picChg chg="mod">
          <ac:chgData name="Sama, Shivaji reddy" userId="43cece04-0e74-42ff-892d-111c27a5e411" providerId="ADAL" clId="{AA13BA49-8409-4F3C-B9DA-C5D4378B6AF6}" dt="2023-04-25T02:30:55.563" v="556" actId="1076"/>
          <ac:picMkLst>
            <pc:docMk/>
            <pc:sldMk cId="0" sldId="261"/>
            <ac:picMk id="1026" creationId="{A6CD5DC5-6ECF-671E-EC56-438819EAC6F5}"/>
          </ac:picMkLst>
        </pc:picChg>
      </pc:sldChg>
      <pc:sldChg chg="modSp mod">
        <pc:chgData name="Sama, Shivaji reddy" userId="43cece04-0e74-42ff-892d-111c27a5e411" providerId="ADAL" clId="{AA13BA49-8409-4F3C-B9DA-C5D4378B6AF6}" dt="2023-04-25T02:20:57.492" v="550" actId="20577"/>
        <pc:sldMkLst>
          <pc:docMk/>
          <pc:sldMk cId="0" sldId="262"/>
        </pc:sldMkLst>
        <pc:spChg chg="mod">
          <ac:chgData name="Sama, Shivaji reddy" userId="43cece04-0e74-42ff-892d-111c27a5e411" providerId="ADAL" clId="{AA13BA49-8409-4F3C-B9DA-C5D4378B6AF6}" dt="2023-04-25T02:20:57.492" v="550" actId="20577"/>
          <ac:spMkLst>
            <pc:docMk/>
            <pc:sldMk cId="0" sldId="262"/>
            <ac:spMk id="10" creationId="{00000000-0000-0000-0000-000000000000}"/>
          </ac:spMkLst>
        </pc:spChg>
      </pc:sldChg>
      <pc:sldChg chg="modSp mod">
        <pc:chgData name="Sama, Shivaji reddy" userId="43cece04-0e74-42ff-892d-111c27a5e411" providerId="ADAL" clId="{AA13BA49-8409-4F3C-B9DA-C5D4378B6AF6}" dt="2023-04-25T03:04:11.386" v="572" actId="20577"/>
        <pc:sldMkLst>
          <pc:docMk/>
          <pc:sldMk cId="0" sldId="265"/>
        </pc:sldMkLst>
        <pc:spChg chg="mod">
          <ac:chgData name="Sama, Shivaji reddy" userId="43cece04-0e74-42ff-892d-111c27a5e411" providerId="ADAL" clId="{AA13BA49-8409-4F3C-B9DA-C5D4378B6AF6}" dt="2023-04-25T03:04:11.386" v="572" actId="20577"/>
          <ac:spMkLst>
            <pc:docMk/>
            <pc:sldMk cId="0" sldId="265"/>
            <ac:spMk id="19" creationId="{1CA42752-E565-B1DC-F1C4-919A0B1E42CF}"/>
          </ac:spMkLst>
        </pc:spChg>
      </pc:sldChg>
      <pc:sldChg chg="modSp mod">
        <pc:chgData name="Sama, Shivaji reddy" userId="43cece04-0e74-42ff-892d-111c27a5e411" providerId="ADAL" clId="{AA13BA49-8409-4F3C-B9DA-C5D4378B6AF6}" dt="2023-04-25T02:22:13.607" v="551" actId="20577"/>
        <pc:sldMkLst>
          <pc:docMk/>
          <pc:sldMk cId="0" sldId="269"/>
        </pc:sldMkLst>
        <pc:spChg chg="mod">
          <ac:chgData name="Sama, Shivaji reddy" userId="43cece04-0e74-42ff-892d-111c27a5e411" providerId="ADAL" clId="{AA13BA49-8409-4F3C-B9DA-C5D4378B6AF6}" dt="2023-04-25T02:22:13.607" v="551" actId="20577"/>
          <ac:spMkLst>
            <pc:docMk/>
            <pc:sldMk cId="0" sldId="269"/>
            <ac:spMk id="2" creationId="{E56462C4-3AA9-F6FB-5D98-D8EFBBEE5F8E}"/>
          </ac:spMkLst>
        </pc:spChg>
      </pc:sldChg>
      <pc:sldChg chg="modSp mod">
        <pc:chgData name="Sama, Shivaji reddy" userId="43cece04-0e74-42ff-892d-111c27a5e411" providerId="ADAL" clId="{AA13BA49-8409-4F3C-B9DA-C5D4378B6AF6}" dt="2023-04-25T02:34:34.771" v="562" actId="115"/>
        <pc:sldMkLst>
          <pc:docMk/>
          <pc:sldMk cId="0" sldId="270"/>
        </pc:sldMkLst>
        <pc:spChg chg="mod">
          <ac:chgData name="Sama, Shivaji reddy" userId="43cece04-0e74-42ff-892d-111c27a5e411" providerId="ADAL" clId="{AA13BA49-8409-4F3C-B9DA-C5D4378B6AF6}" dt="2023-04-25T02:34:34.771" v="562" actId="115"/>
          <ac:spMkLst>
            <pc:docMk/>
            <pc:sldMk cId="0" sldId="270"/>
            <ac:spMk id="9" creationId="{00000000-0000-0000-0000-000000000000}"/>
          </ac:spMkLst>
        </pc:spChg>
      </pc:sldChg>
      <pc:sldChg chg="modSp mod">
        <pc:chgData name="Sama, Shivaji reddy" userId="43cece04-0e74-42ff-892d-111c27a5e411" providerId="ADAL" clId="{AA13BA49-8409-4F3C-B9DA-C5D4378B6AF6}" dt="2023-04-25T02:20:56.416" v="549" actId="14100"/>
        <pc:sldMkLst>
          <pc:docMk/>
          <pc:sldMk cId="2150943848" sldId="274"/>
        </pc:sldMkLst>
        <pc:spChg chg="mod">
          <ac:chgData name="Sama, Shivaji reddy" userId="43cece04-0e74-42ff-892d-111c27a5e411" providerId="ADAL" clId="{AA13BA49-8409-4F3C-B9DA-C5D4378B6AF6}" dt="2023-04-25T02:20:55.891" v="548" actId="20577"/>
          <ac:spMkLst>
            <pc:docMk/>
            <pc:sldMk cId="2150943848" sldId="274"/>
            <ac:spMk id="12" creationId="{9CD11FEB-07A8-B638-06D0-F6D1A79B4001}"/>
          </ac:spMkLst>
        </pc:spChg>
        <pc:picChg chg="mod">
          <ac:chgData name="Sama, Shivaji reddy" userId="43cece04-0e74-42ff-892d-111c27a5e411" providerId="ADAL" clId="{AA13BA49-8409-4F3C-B9DA-C5D4378B6AF6}" dt="2023-04-25T02:20:56.416" v="549" actId="14100"/>
          <ac:picMkLst>
            <pc:docMk/>
            <pc:sldMk cId="2150943848" sldId="274"/>
            <ac:picMk id="8" creationId="{7F3FD45C-A656-9A2F-EE52-3D99698D504E}"/>
          </ac:picMkLst>
        </pc:picChg>
      </pc:sldChg>
    </pc:docChg>
  </pc:docChgLst>
</pc:chgInfo>
</file>

<file path=ppt/media/image1.jpe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3.png>
</file>

<file path=ppt/media/image24.png>
</file>

<file path=ppt/media/image25.png>
</file>

<file path=ppt/media/image26.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AB301F-BF36-45EB-B9EC-7EA63EA3B46E}" type="datetimeFigureOut">
              <a:rPr lang="en-US" smtClean="0"/>
              <a:t>4/24/2023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A5894F-A740-4CC9-838F-3A83683B23B9}" type="slidenum">
              <a:rPr lang="en-US" smtClean="0"/>
              <a:t>‹#›</a:t>
            </a:fld>
            <a:endParaRPr lang="en-US"/>
          </a:p>
        </p:txBody>
      </p:sp>
    </p:spTree>
    <p:extLst>
      <p:ext uri="{BB962C8B-B14F-4D97-AF65-F5344CB8AC3E}">
        <p14:creationId xmlns:p14="http://schemas.microsoft.com/office/powerpoint/2010/main" val="1293241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Seoul city is capital of south </a:t>
            </a:r>
            <a:r>
              <a:rPr lang="en-US" dirty="0" err="1"/>
              <a:t>korea</a:t>
            </a:r>
            <a:r>
              <a:rPr lang="en-US" dirty="0"/>
              <a:t>.</a:t>
            </a:r>
            <a:br>
              <a:rPr lang="en-US" dirty="0"/>
            </a:br>
            <a:br>
              <a:rPr lang="en-US" dirty="0"/>
            </a:br>
            <a:r>
              <a:rPr lang="en-US" dirty="0"/>
              <a:t>In </a:t>
            </a:r>
            <a:r>
              <a:rPr lang="en-US" dirty="0" err="1"/>
              <a:t>seoul</a:t>
            </a:r>
            <a:r>
              <a:rPr lang="en-US" dirty="0"/>
              <a:t> city there is a bike sharing program named </a:t>
            </a:r>
            <a:r>
              <a:rPr lang="en-US" dirty="0" err="1"/>
              <a:t>ddareungi</a:t>
            </a:r>
            <a:br>
              <a:rPr lang="en-US" dirty="0"/>
            </a:br>
            <a:br>
              <a:rPr lang="en-US" dirty="0"/>
            </a:br>
            <a:r>
              <a:rPr lang="en-US" dirty="0"/>
              <a:t>the interesting thing about the bike sharing program is</a:t>
            </a:r>
          </a:p>
        </p:txBody>
      </p:sp>
      <p:sp>
        <p:nvSpPr>
          <p:cNvPr id="4" name="Slide Number Placeholder 3"/>
          <p:cNvSpPr>
            <a:spLocks noGrp="1"/>
          </p:cNvSpPr>
          <p:nvPr>
            <p:ph type="sldNum" sz="quarter" idx="5"/>
          </p:nvPr>
        </p:nvSpPr>
        <p:spPr/>
        <p:txBody>
          <a:bodyPr/>
          <a:lstStyle/>
          <a:p>
            <a:fld id="{FDA5894F-A740-4CC9-838F-3A83683B23B9}" type="slidenum">
              <a:rPr lang="en-US" smtClean="0"/>
              <a:t>2</a:t>
            </a:fld>
            <a:endParaRPr lang="en-US"/>
          </a:p>
        </p:txBody>
      </p:sp>
    </p:spTree>
    <p:extLst>
      <p:ext uri="{BB962C8B-B14F-4D97-AF65-F5344CB8AC3E}">
        <p14:creationId xmlns:p14="http://schemas.microsoft.com/office/powerpoint/2010/main" val="1032087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are bike sharing systems?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effectLst/>
                <a:latin typeface="Calibri" panose="020F0502020204030204" pitchFamily="34" charset="0"/>
                <a:cs typeface="Calibri" panose="020F0502020204030204" pitchFamily="34" charset="0"/>
              </a:rPr>
              <a:t>Bike-sharing system is a shared transport service that provide bicycles for shared use.</a:t>
            </a:r>
            <a:endParaRPr lang="en-US" sz="1200" dirty="0">
              <a:latin typeface="Calibri" panose="020F0502020204030204" pitchFamily="34" charset="0"/>
              <a:cs typeface="Calibri" panose="020F0502020204030204" pitchFamily="34" charset="0"/>
            </a:endParaRPr>
          </a:p>
          <a:p>
            <a:endParaRPr lang="en-US" dirty="0"/>
          </a:p>
          <a:p>
            <a:r>
              <a:rPr lang="en-US" dirty="0"/>
              <a:t>So how the system works is</a:t>
            </a:r>
          </a:p>
          <a:p>
            <a:r>
              <a:rPr lang="en-US" dirty="0"/>
              <a:t>If a person wants to go from place a to b, ppl go to rental station, rent the bike, ride for short distance and return to station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key things here is </a:t>
            </a:r>
            <a:r>
              <a:rPr lang="en-US" sz="1200" b="0" i="0" dirty="0">
                <a:effectLst/>
                <a:latin typeface="Calibri" panose="020F0502020204030204" pitchFamily="34" charset="0"/>
                <a:cs typeface="Calibri" panose="020F0502020204030204" pitchFamily="34" charset="0"/>
              </a:rPr>
              <a:t>Maintaining a steady supply of rental bikes </a:t>
            </a:r>
            <a:br>
              <a:rPr lang="en-US" sz="1200" b="0" i="0" dirty="0">
                <a:effectLst/>
                <a:latin typeface="Calibri" panose="020F0502020204030204" pitchFamily="34" charset="0"/>
                <a:cs typeface="Calibri" panose="020F0502020204030204" pitchFamily="34" charset="0"/>
              </a:rPr>
            </a:br>
            <a:br>
              <a:rPr lang="en-US" sz="1200" b="0" i="0" dirty="0">
                <a:effectLst/>
                <a:latin typeface="Calibri" panose="020F0502020204030204" pitchFamily="34" charset="0"/>
                <a:cs typeface="Calibri" panose="020F0502020204030204" pitchFamily="34" charset="0"/>
              </a:rPr>
            </a:br>
            <a:r>
              <a:rPr lang="en-US" sz="1200" b="0" i="0" dirty="0">
                <a:effectLst/>
                <a:latin typeface="Calibri" panose="020F0502020204030204" pitchFamily="34" charset="0"/>
                <a:cs typeface="Calibri" panose="020F0502020204030204" pitchFamily="34" charset="0"/>
              </a:rPr>
              <a:t>Predicting the number of bikes needed to maintain a steady supply at each hour interval is crucial.</a:t>
            </a:r>
            <a:r>
              <a:rPr lang="en-US" sz="1200" dirty="0">
                <a:latin typeface="Calibri" panose="020F0502020204030204" pitchFamily="34" charset="0"/>
                <a:cs typeface="Calibri" panose="020F0502020204030204" pitchFamily="34" charset="0"/>
              </a:rPr>
              <a:t> </a:t>
            </a:r>
          </a:p>
          <a:p>
            <a:endParaRPr lang="en-US" dirty="0"/>
          </a:p>
        </p:txBody>
      </p:sp>
      <p:sp>
        <p:nvSpPr>
          <p:cNvPr id="4" name="Slide Number Placeholder 3"/>
          <p:cNvSpPr>
            <a:spLocks noGrp="1"/>
          </p:cNvSpPr>
          <p:nvPr>
            <p:ph type="sldNum" sz="quarter" idx="5"/>
          </p:nvPr>
        </p:nvSpPr>
        <p:spPr/>
        <p:txBody>
          <a:bodyPr/>
          <a:lstStyle/>
          <a:p>
            <a:fld id="{FDA5894F-A740-4CC9-838F-3A83683B23B9}" type="slidenum">
              <a:rPr lang="en-US" smtClean="0"/>
              <a:t>3</a:t>
            </a:fld>
            <a:endParaRPr lang="en-US"/>
          </a:p>
        </p:txBody>
      </p:sp>
    </p:spTree>
    <p:extLst>
      <p:ext uri="{BB962C8B-B14F-4D97-AF65-F5344CB8AC3E}">
        <p14:creationId xmlns:p14="http://schemas.microsoft.com/office/powerpoint/2010/main" val="1958624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A5894F-A740-4CC9-838F-3A83683B23B9}" type="slidenum">
              <a:rPr lang="en-US" smtClean="0"/>
              <a:t>4</a:t>
            </a:fld>
            <a:endParaRPr lang="en-US"/>
          </a:p>
        </p:txBody>
      </p:sp>
    </p:spTree>
    <p:extLst>
      <p:ext uri="{BB962C8B-B14F-4D97-AF65-F5344CB8AC3E}">
        <p14:creationId xmlns:p14="http://schemas.microsoft.com/office/powerpoint/2010/main" val="3232293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GB"/>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69F75FA3-AC45-0B46-B3D4-0DD16C3C2351}"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rIns="45720"/>
          <a:lstStyle/>
          <a:p>
            <a:fld id="{79599776-23D3-7940-9246-49BC701D7B5E}" type="slidenum">
              <a:rPr lang="en-US" smtClean="0"/>
              <a:t>‹#›</a:t>
            </a:fld>
            <a:endParaRPr lang="en-US"/>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9F75FA3-AC45-0B46-B3D4-0DD16C3C2351}"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599776-23D3-7940-9246-49BC701D7B5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9F75FA3-AC45-0B46-B3D4-0DD16C3C2351}"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599776-23D3-7940-9246-49BC701D7B5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9F75FA3-AC45-0B46-B3D4-0DD16C3C2351}"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599776-23D3-7940-9246-49BC701D7B5E}" type="slidenum">
              <a:rPr lang="en-US" smtClean="0"/>
              <a:t>‹#›</a:t>
            </a:fld>
            <a:endParaRPr lang="en-US"/>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GB"/>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9F75FA3-AC45-0B46-B3D4-0DD16C3C2351}"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599776-23D3-7940-9246-49BC701D7B5E}"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GB"/>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9F75FA3-AC45-0B46-B3D4-0DD16C3C2351}" type="datetimeFigureOut">
              <a:rPr lang="en-US" smtClean="0"/>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599776-23D3-7940-9246-49BC701D7B5E}" type="slidenum">
              <a:rPr lang="en-US" smtClean="0"/>
              <a:t>‹#›</a:t>
            </a:fld>
            <a:endParaRPr lang="en-US"/>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GB"/>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9F75FA3-AC45-0B46-B3D4-0DD16C3C2351}" type="datetimeFigureOut">
              <a:rPr lang="en-US" smtClean="0"/>
              <a:t>4/24/2023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599776-23D3-7940-9246-49BC701D7B5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69F75FA3-AC45-0B46-B3D4-0DD16C3C2351}" type="datetimeFigureOut">
              <a:rPr lang="en-US" smtClean="0"/>
              <a:t>4/24/2023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599776-23D3-7940-9246-49BC701D7B5E}" type="slidenum">
              <a:rPr lang="en-US" smtClean="0"/>
              <a:t>‹#›</a:t>
            </a:fld>
            <a:endParaRPr lang="en-US"/>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69F75FA3-AC45-0B46-B3D4-0DD16C3C2351}" type="datetimeFigureOut">
              <a:rPr lang="en-US" smtClean="0"/>
              <a:t>4/24/2023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599776-23D3-7940-9246-49BC701D7B5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GB"/>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69F75FA3-AC45-0B46-B3D4-0DD16C3C2351}" type="datetimeFigureOut">
              <a:rPr lang="en-US" smtClean="0"/>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599776-23D3-7940-9246-49BC701D7B5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69F75FA3-AC45-0B46-B3D4-0DD16C3C2351}" type="datetimeFigureOut">
              <a:rPr lang="en-US" smtClean="0"/>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599776-23D3-7940-9246-49BC701D7B5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69F75FA3-AC45-0B46-B3D4-0DD16C3C2351}" type="datetimeFigureOut">
              <a:rPr lang="en-US" smtClean="0"/>
              <a:t>4/24/2023</a:t>
            </a:fld>
            <a:endParaRPr lang="en-US"/>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79599776-23D3-7940-9246-49BC701D7B5E}" type="slidenum">
              <a:rPr lang="en-US" smtClean="0"/>
              <a:t>‹#›</a:t>
            </a:fld>
            <a:endParaRPr lang="en-US"/>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hyperlink" Target="http://www.tandfonline.com/doi/full/10.1080/01441647.2015.1069901" TargetMode="External"/><Relationship Id="rId4" Type="http://schemas.openxmlformats.org/officeDocument/2006/relationships/hyperlink" Target="http://www.sciencedirect.com/science/article/pii/S1361920914000802"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0" name="Picture 9"/>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2" name="Picture 11"/>
          <p:cNvPicPr>
            <a:picLocks noGrp="1" noRot="1" noChangeAspect="1" noMove="1" noResize="1" noEditPoints="1" noAdjustHandles="1" noChangeArrowheads="1" noChangeShapeType="1" noCrop="1"/>
          </p:cNvPicPr>
          <p:nvPr/>
        </p:nvPicPr>
        <p:blipFill>
          <a:blip r:embed="rId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4" name="Rectangle 1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a:spLocks noGrp="1" noRot="1" noChangeAspect="1" noMove="1" noResize="1" noEditPoints="1" noAdjustHandles="1" noChangeArrowheads="1" noChangeShapeType="1" noTextEdit="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a:spLocks noGrp="1" noRot="1" noChangeAspect="1" noMove="1" noResize="1" noEditPoints="1" noAdjustHandles="1" noChangeArrowheads="1" noChangeShapeType="1" noTextEdit="1"/>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TextBox 21"/>
          <p:cNvSpPr txBox="1">
            <a:spLocks noGrp="1" noRot="1" noChangeAspect="1" noMove="1" noResize="1" noEditPoints="1" noAdjustHandles="1" noChangeArrowheads="1" noChangeShapeType="1" noTextEdit="1"/>
          </p:cNvSpPr>
          <p:nvPr/>
        </p:nvSpPr>
        <p:spPr>
          <a:xfrm>
            <a:off x="2194943" y="641225"/>
            <a:ext cx="415636" cy="369332"/>
          </a:xfrm>
          <a:prstGeom prst="rect">
            <a:avLst/>
          </a:prstGeom>
          <a:noFill/>
        </p:spPr>
        <p:txBody>
          <a:bodyPr wrap="square" rtlCol="0">
            <a:spAutoFit/>
          </a:bodyPr>
          <a:lstStyle/>
          <a:p>
            <a:pPr algn="r">
              <a:spcAft>
                <a:spcPts val="600"/>
              </a:spcAft>
            </a:pP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useBgFill="1">
        <p:nvSpPr>
          <p:cNvPr id="55" name="Rectangle 23"/>
          <p:cNvSpPr>
            <a:spLocks noGrp="1" noRot="1" noChangeAspect="1" noMove="1" noResize="1" noEditPoints="1" noAdjustHandles="1" noChangeArrowheads="1" noChangeShapeType="1" noTextEdit="1"/>
          </p:cNvSpPr>
          <p:nvPr/>
        </p:nvSpPr>
        <p:spPr>
          <a:xfrm>
            <a:off x="0" y="0"/>
            <a:ext cx="12189867" cy="6855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25"/>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57" name="Picture 27"/>
          <p:cNvPicPr>
            <a:picLocks noGrp="1" noRot="1" noChangeAspect="1" noMove="1" noResize="1" noEditPoints="1" noAdjustHandles="1" noChangeArrowheads="1" noChangeShapeType="1" noCrop="1"/>
          </p:cNvPicPr>
          <p:nvPr/>
        </p:nvPicPr>
        <p:blipFill>
          <a:blip r:embed="rId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58" name="Rectangle 29"/>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31"/>
          <p:cNvSpPr>
            <a:spLocks noGrp="1" noRot="1" noChangeAspect="1" noMove="1" noResize="1" noEditPoints="1" noAdjustHandles="1" noChangeArrowheads="1" noChangeShapeType="1" noTextEdit="1"/>
          </p:cNvSpPr>
          <p:nvPr/>
        </p:nvSpPr>
        <p:spPr>
          <a:xfrm>
            <a:off x="1007533" y="0"/>
            <a:ext cx="1037800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369475" y="808056"/>
            <a:ext cx="4203364" cy="1188910"/>
          </a:xfrm>
        </p:spPr>
        <p:txBody>
          <a:bodyPr vert="horz" lIns="91440" tIns="45720" rIns="91440" bIns="45720" rtlCol="0" anchor="t">
            <a:noAutofit/>
          </a:bodyPr>
          <a:lstStyle/>
          <a:p>
            <a:pPr algn="l"/>
            <a:r>
              <a:rPr lang="en-US" sz="4000" dirty="0">
                <a:latin typeface="Times New Roman" panose="02020603050405020304" pitchFamily="18" charset="0"/>
                <a:cs typeface="Times New Roman" panose="02020603050405020304" pitchFamily="18" charset="0"/>
              </a:rPr>
              <a:t>Bike Sharing Demand Prediction</a:t>
            </a: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5108" r="31831" b="-2"/>
          <a:stretch>
            <a:fillRect/>
          </a:stretch>
        </p:blipFill>
        <p:spPr>
          <a:xfrm>
            <a:off x="1005401" y="227"/>
            <a:ext cx="4424045" cy="6858000"/>
          </a:xfrm>
          <a:prstGeom prst="rect">
            <a:avLst/>
          </a:prstGeom>
          <a:ln w="12700">
            <a:solidFill>
              <a:schemeClr val="tx1"/>
            </a:solidFill>
          </a:ln>
        </p:spPr>
      </p:pic>
      <p:sp>
        <p:nvSpPr>
          <p:cNvPr id="60" name="Rectangle 33"/>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6369474" y="2511972"/>
            <a:ext cx="4025257" cy="3710152"/>
          </a:xfrm>
        </p:spPr>
        <p:txBody>
          <a:bodyPr vert="horz" lIns="91440" tIns="45720" rIns="91440" bIns="45720" rtlCol="0" anchor="ctr">
            <a:normAutofit fontScale="92500"/>
          </a:bodyPr>
          <a:lstStyle/>
          <a:p>
            <a:pPr algn="l">
              <a:lnSpc>
                <a:spcPct val="110000"/>
              </a:lnSpc>
            </a:pPr>
            <a:r>
              <a:rPr lang="en-US" sz="2800" dirty="0">
                <a:latin typeface="Times New Roman" panose="02020603050405020304" pitchFamily="18" charset="0"/>
                <a:cs typeface="Times New Roman" panose="02020603050405020304" pitchFamily="18" charset="0"/>
              </a:rPr>
              <a:t>Group Members :</a:t>
            </a:r>
          </a:p>
          <a:p>
            <a:pPr marL="342900" indent="-342900" algn="l">
              <a:lnSpc>
                <a:spcPct val="110000"/>
              </a:lnSpc>
              <a:buFont typeface="+mj-lt"/>
              <a:buAutoNum type="arabicPeriod"/>
            </a:pPr>
            <a:r>
              <a:rPr lang="en-US" sz="1500" dirty="0">
                <a:latin typeface="Calibri" panose="020F0502020204030204" pitchFamily="34" charset="0"/>
                <a:cs typeface="Calibri" panose="020F0502020204030204" pitchFamily="34" charset="0"/>
              </a:rPr>
              <a:t>Shivaji Reddy Sama (F454W858) </a:t>
            </a:r>
          </a:p>
          <a:p>
            <a:pPr marL="342900" indent="-342900" algn="l">
              <a:lnSpc>
                <a:spcPct val="110000"/>
              </a:lnSpc>
              <a:buFont typeface="+mj-lt"/>
              <a:buAutoNum type="arabicPeriod"/>
            </a:pPr>
            <a:r>
              <a:rPr lang="en-US" sz="1500" dirty="0">
                <a:latin typeface="Calibri" panose="020F0502020204030204" pitchFamily="34" charset="0"/>
                <a:cs typeface="Calibri" panose="020F0502020204030204" pitchFamily="34" charset="0"/>
              </a:rPr>
              <a:t>Gnana Deepika </a:t>
            </a:r>
            <a:r>
              <a:rPr lang="en-US" sz="1500" dirty="0" err="1">
                <a:latin typeface="Calibri" panose="020F0502020204030204" pitchFamily="34" charset="0"/>
                <a:cs typeface="Calibri" panose="020F0502020204030204" pitchFamily="34" charset="0"/>
              </a:rPr>
              <a:t>Pathuri</a:t>
            </a:r>
            <a:r>
              <a:rPr lang="en-US" sz="1500" dirty="0">
                <a:latin typeface="Calibri" panose="020F0502020204030204" pitchFamily="34" charset="0"/>
                <a:cs typeface="Calibri" panose="020F0502020204030204" pitchFamily="34" charset="0"/>
              </a:rPr>
              <a:t> (Z446J657) </a:t>
            </a:r>
          </a:p>
          <a:p>
            <a:pPr marL="342900" indent="-342900" algn="l">
              <a:lnSpc>
                <a:spcPct val="110000"/>
              </a:lnSpc>
              <a:buFont typeface="+mj-lt"/>
              <a:buAutoNum type="arabicPeriod"/>
            </a:pPr>
            <a:r>
              <a:rPr lang="en-US" sz="1500" dirty="0">
                <a:latin typeface="Calibri" panose="020F0502020204030204" pitchFamily="34" charset="0"/>
                <a:cs typeface="Calibri" panose="020F0502020204030204" pitchFamily="34" charset="0"/>
              </a:rPr>
              <a:t>Krishna Sai Bharadwaj </a:t>
            </a:r>
            <a:r>
              <a:rPr lang="en-US" sz="1500" dirty="0" err="1">
                <a:latin typeface="Calibri" panose="020F0502020204030204" pitchFamily="34" charset="0"/>
                <a:cs typeface="Calibri" panose="020F0502020204030204" pitchFamily="34" charset="0"/>
              </a:rPr>
              <a:t>Ramavarapu</a:t>
            </a:r>
            <a:r>
              <a:rPr lang="en-US" sz="1500" dirty="0">
                <a:latin typeface="Calibri" panose="020F0502020204030204" pitchFamily="34" charset="0"/>
                <a:cs typeface="Calibri" panose="020F0502020204030204" pitchFamily="34" charset="0"/>
              </a:rPr>
              <a:t> (C762F342) </a:t>
            </a:r>
          </a:p>
          <a:p>
            <a:pPr marL="342900" indent="-342900" algn="l">
              <a:lnSpc>
                <a:spcPct val="110000"/>
              </a:lnSpc>
              <a:buFont typeface="+mj-lt"/>
              <a:buAutoNum type="arabicPeriod"/>
            </a:pPr>
            <a:r>
              <a:rPr lang="en-US" sz="1500" dirty="0">
                <a:latin typeface="Calibri" panose="020F0502020204030204" pitchFamily="34" charset="0"/>
                <a:cs typeface="Calibri" panose="020F0502020204030204" pitchFamily="34" charset="0"/>
              </a:rPr>
              <a:t>Kishore </a:t>
            </a:r>
            <a:r>
              <a:rPr lang="en-US" sz="1500" dirty="0" err="1">
                <a:latin typeface="Calibri" panose="020F0502020204030204" pitchFamily="34" charset="0"/>
                <a:cs typeface="Calibri" panose="020F0502020204030204" pitchFamily="34" charset="0"/>
              </a:rPr>
              <a:t>Poojari</a:t>
            </a:r>
            <a:r>
              <a:rPr lang="en-US" sz="1500" dirty="0">
                <a:latin typeface="Calibri" panose="020F0502020204030204" pitchFamily="34" charset="0"/>
                <a:cs typeface="Calibri" panose="020F0502020204030204" pitchFamily="34" charset="0"/>
              </a:rPr>
              <a:t> (G397M563) </a:t>
            </a:r>
          </a:p>
          <a:p>
            <a:pPr marL="342900" indent="-342900" algn="l">
              <a:lnSpc>
                <a:spcPct val="110000"/>
              </a:lnSpc>
              <a:buFont typeface="+mj-lt"/>
              <a:buAutoNum type="arabicPeriod"/>
            </a:pPr>
            <a:r>
              <a:rPr lang="en-US" sz="1500" dirty="0">
                <a:latin typeface="Calibri" panose="020F0502020204030204" pitchFamily="34" charset="0"/>
                <a:cs typeface="Calibri" panose="020F0502020204030204" pitchFamily="34" charset="0"/>
              </a:rPr>
              <a:t>Sandeep Reddy </a:t>
            </a:r>
            <a:r>
              <a:rPr lang="en-US" sz="1500" dirty="0" err="1">
                <a:latin typeface="Calibri" panose="020F0502020204030204" pitchFamily="34" charset="0"/>
                <a:cs typeface="Calibri" panose="020F0502020204030204" pitchFamily="34" charset="0"/>
              </a:rPr>
              <a:t>Nimmala</a:t>
            </a:r>
            <a:r>
              <a:rPr lang="en-US" sz="1500" dirty="0">
                <a:latin typeface="Calibri" panose="020F0502020204030204" pitchFamily="34" charset="0"/>
                <a:cs typeface="Calibri" panose="020F0502020204030204" pitchFamily="34" charset="0"/>
              </a:rPr>
              <a:t> (G774X852) </a:t>
            </a:r>
          </a:p>
          <a:p>
            <a:pPr marL="342900" indent="-342900" algn="l">
              <a:lnSpc>
                <a:spcPct val="110000"/>
              </a:lnSpc>
              <a:buFont typeface="+mj-lt"/>
              <a:buAutoNum type="arabicPeriod"/>
            </a:pPr>
            <a:r>
              <a:rPr lang="en-US" sz="1500" dirty="0" err="1">
                <a:latin typeface="Calibri" panose="020F0502020204030204" pitchFamily="34" charset="0"/>
                <a:cs typeface="Calibri" panose="020F0502020204030204" pitchFamily="34" charset="0"/>
              </a:rPr>
              <a:t>Avinash</a:t>
            </a:r>
            <a:r>
              <a:rPr lang="en-US" sz="1500" dirty="0">
                <a:latin typeface="Calibri" panose="020F0502020204030204" pitchFamily="34" charset="0"/>
                <a:cs typeface="Calibri" panose="020F0502020204030204" pitchFamily="34" charset="0"/>
              </a:rPr>
              <a:t> Ragi (N765Q235) </a:t>
            </a:r>
          </a:p>
          <a:p>
            <a:pPr marL="342900" indent="-342900" algn="l">
              <a:lnSpc>
                <a:spcPct val="110000"/>
              </a:lnSpc>
              <a:buFont typeface="+mj-lt"/>
              <a:buAutoNum type="arabicPeriod"/>
            </a:pPr>
            <a:r>
              <a:rPr lang="en-US" sz="1500" dirty="0" err="1">
                <a:latin typeface="Calibri" panose="020F0502020204030204" pitchFamily="34" charset="0"/>
                <a:cs typeface="Calibri" panose="020F0502020204030204" pitchFamily="34" charset="0"/>
              </a:rPr>
              <a:t>Yeshwanth</a:t>
            </a:r>
            <a:r>
              <a:rPr lang="en-US" sz="1500" dirty="0">
                <a:latin typeface="Calibri" panose="020F0502020204030204" pitchFamily="34" charset="0"/>
                <a:cs typeface="Calibri" panose="020F0502020204030204" pitchFamily="34" charset="0"/>
              </a:rPr>
              <a:t> </a:t>
            </a:r>
            <a:r>
              <a:rPr lang="en-US" sz="1500" dirty="0" err="1">
                <a:latin typeface="Calibri" panose="020F0502020204030204" pitchFamily="34" charset="0"/>
                <a:cs typeface="Calibri" panose="020F0502020204030204" pitchFamily="34" charset="0"/>
              </a:rPr>
              <a:t>Yellanki</a:t>
            </a:r>
            <a:r>
              <a:rPr lang="en-US" sz="1500" dirty="0">
                <a:latin typeface="Calibri" panose="020F0502020204030204" pitchFamily="34" charset="0"/>
                <a:cs typeface="Calibri" panose="020F0502020204030204" pitchFamily="34" charset="0"/>
              </a:rPr>
              <a:t> (P677G233)</a:t>
            </a:r>
          </a:p>
        </p:txBody>
      </p:sp>
      <p:sp>
        <p:nvSpPr>
          <p:cNvPr id="61" name="Rectangle 35"/>
          <p:cNvSpPr>
            <a:spLocks noGrp="1" noRot="1" noChangeAspect="1" noMove="1" noResize="1" noEditPoints="1" noAdjustHandles="1" noChangeArrowheads="1" noChangeShapeType="1" noTextEdit="1"/>
          </p:cNvSpPr>
          <p:nvPr/>
        </p:nvSpPr>
        <p:spPr>
          <a:xfrm>
            <a:off x="11387666" y="-2718"/>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6">
            <a:duotone>
              <a:prstClr val="black"/>
              <a:schemeClr val="tx2">
                <a:tint val="45000"/>
                <a:satMod val="400000"/>
              </a:schemeClr>
            </a:duotone>
          </a:blip>
          <a:stretch>
            <a:fillRect/>
          </a:stretch>
        </p:blipFill>
        <p:spPr>
          <a:xfrm>
            <a:off x="6295056" y="6693832"/>
            <a:ext cx="5029200" cy="7957"/>
          </a:xfrm>
          <a:prstGeom prst="rect">
            <a:avLst/>
          </a:prstGeom>
        </p:spPr>
      </p:pic>
      <p:pic>
        <p:nvPicPr>
          <p:cNvPr id="23" name="Picture 22"/>
          <p:cNvPicPr>
            <a:picLocks noChangeAspect="1"/>
          </p:cNvPicPr>
          <p:nvPr/>
        </p:nvPicPr>
        <p:blipFill>
          <a:blip r:embed="rId7">
            <a:duotone>
              <a:schemeClr val="accent3">
                <a:shade val="45000"/>
                <a:satMod val="135000"/>
              </a:schemeClr>
              <a:prstClr val="white"/>
            </a:duotone>
          </a:blip>
          <a:stretch>
            <a:fillRect/>
          </a:stretch>
        </p:blipFill>
        <p:spPr>
          <a:xfrm>
            <a:off x="10814933" y="6334633"/>
            <a:ext cx="369534" cy="36953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9" name="Title 1"/>
          <p:cNvSpPr txBox="1"/>
          <p:nvPr/>
        </p:nvSpPr>
        <p:spPr>
          <a:xfrm>
            <a:off x="1793405" y="1376874"/>
            <a:ext cx="2269852" cy="364288"/>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285750" indent="-285750" algn="l">
              <a:buFont typeface="Wingdings" panose="05000000000000000000" pitchFamily="2" charset="2"/>
              <a:buChar char="v"/>
            </a:pPr>
            <a:r>
              <a:rPr lang="en-US" sz="1600" dirty="0">
                <a:latin typeface="Times New Roman" panose="02020603050405020304" pitchFamily="18" charset="0"/>
                <a:cs typeface="Times New Roman" panose="02020603050405020304" pitchFamily="18" charset="0"/>
              </a:rPr>
              <a:t>Count Vs Hours :</a:t>
            </a:r>
          </a:p>
        </p:txBody>
      </p:sp>
      <p:sp>
        <p:nvSpPr>
          <p:cNvPr id="16" name="Subtitle 2"/>
          <p:cNvSpPr txBox="1"/>
          <p:nvPr/>
        </p:nvSpPr>
        <p:spPr>
          <a:xfrm>
            <a:off x="1838151" y="1559018"/>
            <a:ext cx="4741290" cy="1859365"/>
          </a:xfrm>
          <a:prstGeom prst="rect">
            <a:avLst/>
          </a:prstGeom>
        </p:spPr>
        <p:txBody>
          <a:bodyPr vert="horz" lIns="91440" tIns="45720" rIns="91440" bIns="45720" rtlCol="0" anchor="ctr">
            <a:no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Courier New" panose="02070309020205020404" pitchFamily="49" charset="0"/>
              <a:buChar char="o"/>
            </a:pPr>
            <a:r>
              <a:rPr lang="en-US" sz="1400" dirty="0">
                <a:latin typeface="Calibri" panose="020F0502020204030204" pitchFamily="34" charset="0"/>
                <a:cs typeface="Calibri" panose="020F0502020204030204" pitchFamily="34" charset="0"/>
              </a:rPr>
              <a:t>The highest number of rented bikes occurs during the evening rush hour, specifically at 6 PM and 5 PM (office hours).</a:t>
            </a:r>
          </a:p>
          <a:p>
            <a:pPr>
              <a:lnSpc>
                <a:spcPct val="110000"/>
              </a:lnSpc>
              <a:buFont typeface="Courier New" panose="02070309020205020404" pitchFamily="49" charset="0"/>
              <a:buChar char="o"/>
            </a:pPr>
            <a:r>
              <a:rPr lang="en-US" sz="1400" dirty="0">
                <a:latin typeface="Calibri" panose="020F0502020204030204" pitchFamily="34" charset="0"/>
                <a:cs typeface="Calibri" panose="020F0502020204030204" pitchFamily="34" charset="0"/>
              </a:rPr>
              <a:t>The morning rush hour, particularly at 8 AM and 7 AM also sees a significant number of bike rentals. </a:t>
            </a:r>
          </a:p>
        </p:txBody>
      </p:sp>
      <p:pic>
        <p:nvPicPr>
          <p:cNvPr id="3" name="Picture 2">
            <a:extLst>
              <a:ext uri="{FF2B5EF4-FFF2-40B4-BE49-F238E27FC236}">
                <a16:creationId xmlns:a16="http://schemas.microsoft.com/office/drawing/2014/main" id="{1C0A1A8D-C7DB-83AA-8E4C-CC44A2FEA067}"/>
              </a:ext>
            </a:extLst>
          </p:cNvPr>
          <p:cNvPicPr>
            <a:picLocks noChangeAspect="1"/>
          </p:cNvPicPr>
          <p:nvPr/>
        </p:nvPicPr>
        <p:blipFill>
          <a:blip r:embed="rId4"/>
          <a:stretch>
            <a:fillRect/>
          </a:stretch>
        </p:blipFill>
        <p:spPr>
          <a:xfrm>
            <a:off x="7141662" y="729808"/>
            <a:ext cx="3673271" cy="2788505"/>
          </a:xfrm>
          <a:prstGeom prst="rect">
            <a:avLst/>
          </a:prstGeom>
        </p:spPr>
      </p:pic>
      <p:sp>
        <p:nvSpPr>
          <p:cNvPr id="25" name="Title 1">
            <a:extLst>
              <a:ext uri="{FF2B5EF4-FFF2-40B4-BE49-F238E27FC236}">
                <a16:creationId xmlns:a16="http://schemas.microsoft.com/office/drawing/2014/main" id="{EE6AB457-79C0-6268-ACD5-C5F0A622CC50}"/>
              </a:ext>
            </a:extLst>
          </p:cNvPr>
          <p:cNvSpPr txBox="1"/>
          <p:nvPr/>
        </p:nvSpPr>
        <p:spPr>
          <a:xfrm>
            <a:off x="1253962" y="350622"/>
            <a:ext cx="3348739" cy="54127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000" dirty="0">
                <a:latin typeface="Times New Roman" panose="02020603050405020304" pitchFamily="18" charset="0"/>
                <a:cs typeface="Times New Roman" panose="02020603050405020304" pitchFamily="18" charset="0"/>
              </a:rPr>
              <a:t>Data Visualizations</a:t>
            </a:r>
          </a:p>
        </p:txBody>
      </p:sp>
      <p:sp>
        <p:nvSpPr>
          <p:cNvPr id="27" name="Title 1">
            <a:extLst>
              <a:ext uri="{FF2B5EF4-FFF2-40B4-BE49-F238E27FC236}">
                <a16:creationId xmlns:a16="http://schemas.microsoft.com/office/drawing/2014/main" id="{907A3C4D-512A-C73B-63EA-3D6B76F8C6F6}"/>
              </a:ext>
            </a:extLst>
          </p:cNvPr>
          <p:cNvSpPr txBox="1"/>
          <p:nvPr/>
        </p:nvSpPr>
        <p:spPr>
          <a:xfrm>
            <a:off x="1858732" y="3672448"/>
            <a:ext cx="2882610" cy="364288"/>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285750" indent="-285750" algn="l">
              <a:buFont typeface="Wingdings" panose="05000000000000000000" pitchFamily="2" charset="2"/>
              <a:buChar char="v"/>
            </a:pPr>
            <a:r>
              <a:rPr lang="en-US" sz="1600" dirty="0">
                <a:latin typeface="Times New Roman" panose="02020603050405020304" pitchFamily="18" charset="0"/>
                <a:cs typeface="Times New Roman" panose="02020603050405020304" pitchFamily="18" charset="0"/>
              </a:rPr>
              <a:t>Count Vs Weekdays :</a:t>
            </a:r>
          </a:p>
        </p:txBody>
      </p:sp>
      <p:sp>
        <p:nvSpPr>
          <p:cNvPr id="29" name="Subtitle 2">
            <a:extLst>
              <a:ext uri="{FF2B5EF4-FFF2-40B4-BE49-F238E27FC236}">
                <a16:creationId xmlns:a16="http://schemas.microsoft.com/office/drawing/2014/main" id="{44B74124-F2E0-489D-0BE2-4066050E925A}"/>
              </a:ext>
            </a:extLst>
          </p:cNvPr>
          <p:cNvSpPr txBox="1"/>
          <p:nvPr/>
        </p:nvSpPr>
        <p:spPr>
          <a:xfrm>
            <a:off x="1793406" y="4210958"/>
            <a:ext cx="4211156" cy="1431265"/>
          </a:xfrm>
          <a:prstGeom prst="rect">
            <a:avLst/>
          </a:prstGeom>
        </p:spPr>
        <p:txBody>
          <a:bodyPr vert="horz" lIns="91440" tIns="45720" rIns="91440" bIns="45720" rtlCol="0" anchor="ctr">
            <a:no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Courier New" panose="02070309020205020404" pitchFamily="49" charset="0"/>
              <a:buChar char="o"/>
            </a:pPr>
            <a:r>
              <a:rPr lang="en-US" sz="1400" dirty="0">
                <a:latin typeface="Calibri" panose="020F0502020204030204" pitchFamily="34" charset="0"/>
                <a:cs typeface="Calibri" panose="020F0502020204030204" pitchFamily="34" charset="0"/>
              </a:rPr>
              <a:t>The highest count of rented bikes occurs on Friday and Wednesday(On most working days)</a:t>
            </a:r>
          </a:p>
          <a:p>
            <a:pPr>
              <a:lnSpc>
                <a:spcPct val="110000"/>
              </a:lnSpc>
              <a:buFont typeface="Courier New" panose="02070309020205020404" pitchFamily="49" charset="0"/>
              <a:buChar char="o"/>
            </a:pPr>
            <a:r>
              <a:rPr lang="en-US" sz="1400" dirty="0">
                <a:latin typeface="Calibri" panose="020F0502020204030204" pitchFamily="34" charset="0"/>
                <a:cs typeface="Calibri" panose="020F0502020204030204" pitchFamily="34" charset="0"/>
              </a:rPr>
              <a:t>While the least count occurs on Sunday. ( No offices/work)</a:t>
            </a:r>
          </a:p>
        </p:txBody>
      </p:sp>
      <p:pic>
        <p:nvPicPr>
          <p:cNvPr id="30" name="Picture 29">
            <a:extLst>
              <a:ext uri="{FF2B5EF4-FFF2-40B4-BE49-F238E27FC236}">
                <a16:creationId xmlns:a16="http://schemas.microsoft.com/office/drawing/2014/main" id="{647D2189-4512-6A5C-77B0-8EE2D7740857}"/>
              </a:ext>
            </a:extLst>
          </p:cNvPr>
          <p:cNvPicPr>
            <a:picLocks noChangeAspect="1"/>
          </p:cNvPicPr>
          <p:nvPr/>
        </p:nvPicPr>
        <p:blipFill>
          <a:blip r:embed="rId5"/>
          <a:stretch>
            <a:fillRect/>
          </a:stretch>
        </p:blipFill>
        <p:spPr>
          <a:xfrm>
            <a:off x="6380343" y="3966362"/>
            <a:ext cx="5605202" cy="2056612"/>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13" name="Title 1"/>
          <p:cNvSpPr txBox="1"/>
          <p:nvPr/>
        </p:nvSpPr>
        <p:spPr>
          <a:xfrm>
            <a:off x="1788302" y="4017045"/>
            <a:ext cx="2269852" cy="364288"/>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285750" indent="-285750" algn="l">
              <a:buFont typeface="Wingdings" panose="05000000000000000000" pitchFamily="2" charset="2"/>
              <a:buChar char="v"/>
            </a:pPr>
            <a:r>
              <a:rPr lang="en-US" sz="1600" dirty="0">
                <a:latin typeface="Times New Roman" panose="02020603050405020304" pitchFamily="18" charset="0"/>
                <a:cs typeface="Times New Roman" panose="02020603050405020304" pitchFamily="18" charset="0"/>
              </a:rPr>
              <a:t>Count Vs Seasons :</a:t>
            </a:r>
          </a:p>
        </p:txBody>
      </p:sp>
      <p:sp>
        <p:nvSpPr>
          <p:cNvPr id="21" name="Subtitle 2"/>
          <p:cNvSpPr txBox="1"/>
          <p:nvPr/>
        </p:nvSpPr>
        <p:spPr>
          <a:xfrm>
            <a:off x="1788302" y="4355649"/>
            <a:ext cx="3821928" cy="917593"/>
          </a:xfrm>
          <a:prstGeom prst="rect">
            <a:avLst/>
          </a:prstGeom>
        </p:spPr>
        <p:txBody>
          <a:bodyPr vert="horz" lIns="91440" tIns="45720" rIns="91440" bIns="45720" rtlCol="0" anchor="ctr">
            <a:no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Courier New" panose="02070309020205020404" pitchFamily="49" charset="0"/>
              <a:buChar char="o"/>
            </a:pPr>
            <a:r>
              <a:rPr lang="en-US" sz="1400" dirty="0">
                <a:latin typeface="Calibri" panose="020F0502020204030204" pitchFamily="34" charset="0"/>
                <a:cs typeface="Calibri" panose="020F0502020204030204" pitchFamily="34" charset="0"/>
              </a:rPr>
              <a:t>The The highest count of rented bikes occurs in summer, while the least occurs in winter.</a:t>
            </a:r>
          </a:p>
        </p:txBody>
      </p:sp>
      <p:pic>
        <p:nvPicPr>
          <p:cNvPr id="23" name="Picture 22">
            <a:extLst>
              <a:ext uri="{FF2B5EF4-FFF2-40B4-BE49-F238E27FC236}">
                <a16:creationId xmlns:a16="http://schemas.microsoft.com/office/drawing/2014/main" id="{7616EB31-EAF1-A2FD-AC2F-309D755DC53C}"/>
              </a:ext>
            </a:extLst>
          </p:cNvPr>
          <p:cNvPicPr>
            <a:picLocks noChangeAspect="1"/>
          </p:cNvPicPr>
          <p:nvPr/>
        </p:nvPicPr>
        <p:blipFill>
          <a:blip r:embed="rId4"/>
          <a:stretch>
            <a:fillRect/>
          </a:stretch>
        </p:blipFill>
        <p:spPr>
          <a:xfrm>
            <a:off x="6165862" y="4017045"/>
            <a:ext cx="5532151" cy="2069852"/>
          </a:xfrm>
          <a:prstGeom prst="rect">
            <a:avLst/>
          </a:prstGeom>
        </p:spPr>
      </p:pic>
      <p:pic>
        <p:nvPicPr>
          <p:cNvPr id="2" name="Picture 1" descr="Chart, scatter chart&#10;&#10;Description automatically generated">
            <a:extLst>
              <a:ext uri="{FF2B5EF4-FFF2-40B4-BE49-F238E27FC236}">
                <a16:creationId xmlns:a16="http://schemas.microsoft.com/office/drawing/2014/main" id="{19FC3A5B-E3B8-4E63-E96B-B23945470911}"/>
              </a:ext>
            </a:extLst>
          </p:cNvPr>
          <p:cNvPicPr>
            <a:picLocks noChangeAspect="1"/>
          </p:cNvPicPr>
          <p:nvPr/>
        </p:nvPicPr>
        <p:blipFill>
          <a:blip r:embed="rId5"/>
          <a:stretch>
            <a:fillRect/>
          </a:stretch>
        </p:blipFill>
        <p:spPr>
          <a:xfrm>
            <a:off x="6876179" y="758887"/>
            <a:ext cx="4167851" cy="2753122"/>
          </a:xfrm>
          <a:prstGeom prst="rect">
            <a:avLst/>
          </a:prstGeom>
        </p:spPr>
      </p:pic>
      <p:sp>
        <p:nvSpPr>
          <p:cNvPr id="4" name="Subtitle 2">
            <a:extLst>
              <a:ext uri="{FF2B5EF4-FFF2-40B4-BE49-F238E27FC236}">
                <a16:creationId xmlns:a16="http://schemas.microsoft.com/office/drawing/2014/main" id="{5B3E5B8B-0DF7-6517-148B-4B750C31FB36}"/>
              </a:ext>
            </a:extLst>
          </p:cNvPr>
          <p:cNvSpPr txBox="1"/>
          <p:nvPr/>
        </p:nvSpPr>
        <p:spPr>
          <a:xfrm>
            <a:off x="1788302" y="1296602"/>
            <a:ext cx="4678184" cy="1976170"/>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Courier New" panose="02070309020205020404" pitchFamily="49" charset="0"/>
              <a:buChar char="o"/>
            </a:pPr>
            <a:r>
              <a:rPr lang="en-US" sz="1400" dirty="0">
                <a:latin typeface="Calibri" panose="020F0502020204030204" pitchFamily="34" charset="0"/>
                <a:cs typeface="Calibri" panose="020F0502020204030204" pitchFamily="34" charset="0"/>
              </a:rPr>
              <a:t>The scatter plot exhibits an upward trend, which suggests that warmer weather increases the demand for bike rentals.</a:t>
            </a:r>
          </a:p>
          <a:p>
            <a:pPr>
              <a:lnSpc>
                <a:spcPct val="110000"/>
              </a:lnSpc>
              <a:buFont typeface="Courier New" panose="02070309020205020404" pitchFamily="49" charset="0"/>
              <a:buChar char="o"/>
            </a:pPr>
            <a:r>
              <a:rPr lang="en-US" sz="1400" dirty="0">
                <a:latin typeface="Calibri" panose="020F0502020204030204" pitchFamily="34" charset="0"/>
                <a:cs typeface="Calibri" panose="020F0502020204030204" pitchFamily="34" charset="0"/>
              </a:rPr>
              <a:t>The ideal temperature range for bike rentals is between 20 and 30 degrees Celsius.</a:t>
            </a:r>
          </a:p>
        </p:txBody>
      </p:sp>
      <p:sp>
        <p:nvSpPr>
          <p:cNvPr id="11" name="Title 1">
            <a:extLst>
              <a:ext uri="{FF2B5EF4-FFF2-40B4-BE49-F238E27FC236}">
                <a16:creationId xmlns:a16="http://schemas.microsoft.com/office/drawing/2014/main" id="{0C9DB7D5-FA0C-C796-3435-48E1190DFAF4}"/>
              </a:ext>
            </a:extLst>
          </p:cNvPr>
          <p:cNvSpPr txBox="1"/>
          <p:nvPr/>
        </p:nvSpPr>
        <p:spPr>
          <a:xfrm>
            <a:off x="1788302" y="848391"/>
            <a:ext cx="2269852" cy="364288"/>
          </a:xfrm>
          <a:prstGeom prst="rect">
            <a:avLst/>
          </a:prstGeom>
        </p:spPr>
        <p:txBody>
          <a:bodyPr vert="horz" lIns="91440" tIns="45720" rIns="91440" bIns="45720" rtlCol="0" anchor="t">
            <a:normAutofit fontScale="85000"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marL="285750" indent="-285750" algn="l">
              <a:buFont typeface="Wingdings" panose="05000000000000000000" pitchFamily="2" charset="2"/>
              <a:buChar char="v"/>
            </a:pPr>
            <a:r>
              <a:rPr lang="en-US" sz="1600" dirty="0">
                <a:latin typeface="Times New Roman" panose="02020603050405020304" pitchFamily="18" charset="0"/>
                <a:cs typeface="Times New Roman" panose="02020603050405020304" pitchFamily="18" charset="0"/>
              </a:rPr>
              <a:t>Count Vs Temperature :</a:t>
            </a:r>
          </a:p>
        </p:txBody>
      </p:sp>
    </p:spTree>
    <p:extLst>
      <p:ext uri="{BB962C8B-B14F-4D97-AF65-F5344CB8AC3E}">
        <p14:creationId xmlns:p14="http://schemas.microsoft.com/office/powerpoint/2010/main" val="2034068822"/>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pic>
        <p:nvPicPr>
          <p:cNvPr id="8" name="Picture 7">
            <a:extLst>
              <a:ext uri="{FF2B5EF4-FFF2-40B4-BE49-F238E27FC236}">
                <a16:creationId xmlns:a16="http://schemas.microsoft.com/office/drawing/2014/main" id="{7F3FD45C-A656-9A2F-EE52-3D99698D504E}"/>
              </a:ext>
            </a:extLst>
          </p:cNvPr>
          <p:cNvPicPr>
            <a:picLocks noChangeAspect="1"/>
          </p:cNvPicPr>
          <p:nvPr/>
        </p:nvPicPr>
        <p:blipFill>
          <a:blip r:embed="rId4"/>
          <a:stretch>
            <a:fillRect/>
          </a:stretch>
        </p:blipFill>
        <p:spPr>
          <a:xfrm>
            <a:off x="6306062" y="2422410"/>
            <a:ext cx="6441655" cy="1851112"/>
          </a:xfrm>
          <a:prstGeom prst="rect">
            <a:avLst/>
          </a:prstGeom>
        </p:spPr>
      </p:pic>
      <p:sp>
        <p:nvSpPr>
          <p:cNvPr id="9" name="Title 1">
            <a:extLst>
              <a:ext uri="{FF2B5EF4-FFF2-40B4-BE49-F238E27FC236}">
                <a16:creationId xmlns:a16="http://schemas.microsoft.com/office/drawing/2014/main" id="{7675BE94-7B10-4A68-109C-39CB790778D0}"/>
              </a:ext>
            </a:extLst>
          </p:cNvPr>
          <p:cNvSpPr txBox="1"/>
          <p:nvPr/>
        </p:nvSpPr>
        <p:spPr>
          <a:xfrm>
            <a:off x="1350963" y="434026"/>
            <a:ext cx="3348739" cy="54127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800" dirty="0">
                <a:latin typeface="Times New Roman" panose="02020603050405020304" pitchFamily="18" charset="0"/>
                <a:cs typeface="Times New Roman" panose="02020603050405020304" pitchFamily="18" charset="0"/>
              </a:rPr>
              <a:t>Model Evaluation</a:t>
            </a:r>
          </a:p>
        </p:txBody>
      </p:sp>
      <p:sp>
        <p:nvSpPr>
          <p:cNvPr id="12" name="TextBox 11">
            <a:extLst>
              <a:ext uri="{FF2B5EF4-FFF2-40B4-BE49-F238E27FC236}">
                <a16:creationId xmlns:a16="http://schemas.microsoft.com/office/drawing/2014/main" id="{9CD11FEB-07A8-B638-06D0-F6D1A79B4001}"/>
              </a:ext>
            </a:extLst>
          </p:cNvPr>
          <p:cNvSpPr txBox="1"/>
          <p:nvPr/>
        </p:nvSpPr>
        <p:spPr>
          <a:xfrm>
            <a:off x="1504933" y="2063181"/>
            <a:ext cx="5763986" cy="3074560"/>
          </a:xfrm>
          <a:prstGeom prst="rect">
            <a:avLst/>
          </a:prstGeom>
          <a:noFill/>
        </p:spPr>
        <p:txBody>
          <a:bodyPr wrap="square" rtlCol="0">
            <a:spAutoFit/>
          </a:bodyPr>
          <a:lstStyle/>
          <a:p>
            <a:pPr marL="285750" marR="998855" lvl="0" indent="-285750">
              <a:lnSpc>
                <a:spcPct val="107000"/>
              </a:lnSpc>
              <a:spcBef>
                <a:spcPts val="1185"/>
              </a:spcBef>
              <a:spcAft>
                <a:spcPts val="0"/>
              </a:spcAft>
              <a:buSzPts val="1200"/>
              <a:buFont typeface="Arial" panose="020B0604020202020204" pitchFamily="34" charset="0"/>
              <a:buChar char="•"/>
              <a:tabLst>
                <a:tab pos="1024890" algn="l"/>
              </a:tabLst>
            </a:pPr>
            <a:r>
              <a:rPr lang="en-US" sz="1400" dirty="0">
                <a:effectLst/>
                <a:latin typeface="Calibri" panose="020F0502020204030204" pitchFamily="34" charset="0"/>
                <a:ea typeface="Calibri" panose="020F0502020204030204" pitchFamily="34" charset="0"/>
              </a:rPr>
              <a:t>The random forest model outperforms both the decision tree and OLS models in terms of</a:t>
            </a:r>
            <a:r>
              <a:rPr lang="en-US" sz="1400" spc="-260"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R-squared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score, MSE, and RMSE.</a:t>
            </a:r>
          </a:p>
          <a:p>
            <a:pPr marL="285750" marR="998855" lvl="0" indent="-285750">
              <a:lnSpc>
                <a:spcPct val="107000"/>
              </a:lnSpc>
              <a:spcBef>
                <a:spcPts val="1185"/>
              </a:spcBef>
              <a:spcAft>
                <a:spcPts val="0"/>
              </a:spcAft>
              <a:buSzPts val="1200"/>
              <a:buFont typeface="Arial" panose="020B0604020202020204" pitchFamily="34" charset="0"/>
              <a:buChar char="•"/>
              <a:tabLst>
                <a:tab pos="1024890" algn="l"/>
              </a:tabLst>
            </a:pPr>
            <a:endParaRPr lang="en-US" sz="1400" dirty="0">
              <a:effectLst/>
              <a:latin typeface="Calibri" panose="020F0502020204030204" pitchFamily="34" charset="0"/>
              <a:ea typeface="Calibri" panose="020F0502020204030204" pitchFamily="34" charset="0"/>
            </a:endParaRPr>
          </a:p>
          <a:p>
            <a:pPr marL="285750" marR="981075" lvl="0" indent="-285750">
              <a:lnSpc>
                <a:spcPct val="107000"/>
              </a:lnSpc>
              <a:spcBef>
                <a:spcPts val="795"/>
              </a:spcBef>
              <a:spcAft>
                <a:spcPts val="0"/>
              </a:spcAft>
              <a:buSzPts val="1200"/>
              <a:buFont typeface="Arial" panose="020B0604020202020204" pitchFamily="34" charset="0"/>
              <a:buChar char="•"/>
              <a:tabLst>
                <a:tab pos="1024890" algn="l"/>
              </a:tabLst>
            </a:pPr>
            <a:r>
              <a:rPr lang="en-US" sz="1400" dirty="0">
                <a:effectLst/>
                <a:latin typeface="Calibri" panose="020F0502020204030204" pitchFamily="34" charset="0"/>
                <a:ea typeface="Calibri" panose="020F0502020204030204" pitchFamily="34" charset="0"/>
              </a:rPr>
              <a:t>The decision tree model performs slightly better than the OLS model, but its performance</a:t>
            </a:r>
            <a:r>
              <a:rPr lang="en-US" sz="1400" spc="-260"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is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still moderate.</a:t>
            </a:r>
          </a:p>
          <a:p>
            <a:pPr marL="285750" marR="981075" lvl="0" indent="-285750">
              <a:lnSpc>
                <a:spcPct val="107000"/>
              </a:lnSpc>
              <a:spcBef>
                <a:spcPts val="795"/>
              </a:spcBef>
              <a:spcAft>
                <a:spcPts val="0"/>
              </a:spcAft>
              <a:buSzPts val="1200"/>
              <a:buFont typeface="Arial" panose="020B0604020202020204" pitchFamily="34" charset="0"/>
              <a:buChar char="•"/>
              <a:tabLst>
                <a:tab pos="1024890" algn="l"/>
              </a:tabLst>
            </a:pPr>
            <a:endParaRPr lang="en-US" sz="1400" dirty="0">
              <a:effectLst/>
              <a:latin typeface="Calibri" panose="020F0502020204030204" pitchFamily="34" charset="0"/>
              <a:ea typeface="Calibri" panose="020F0502020204030204" pitchFamily="34" charset="0"/>
            </a:endParaRPr>
          </a:p>
          <a:p>
            <a:pPr marL="285750" marR="1147445" lvl="0" indent="-285750">
              <a:lnSpc>
                <a:spcPct val="107000"/>
              </a:lnSpc>
              <a:spcBef>
                <a:spcPts val="795"/>
              </a:spcBef>
              <a:spcAft>
                <a:spcPts val="0"/>
              </a:spcAft>
              <a:buSzPts val="1200"/>
              <a:buFont typeface="Arial" panose="020B0604020202020204" pitchFamily="34" charset="0"/>
              <a:buChar char="•"/>
              <a:tabLst>
                <a:tab pos="1059815" algn="l"/>
              </a:tabLst>
            </a:pPr>
            <a:r>
              <a:rPr lang="en-US" sz="1400" dirty="0">
                <a:effectLst/>
                <a:latin typeface="Calibri" panose="020F0502020204030204" pitchFamily="34" charset="0"/>
                <a:ea typeface="Calibri" panose="020F0502020204030204" pitchFamily="34" charset="0"/>
              </a:rPr>
              <a:t>The OLS model has the lowest performance among the three models, indicating that it</a:t>
            </a:r>
            <a:r>
              <a:rPr lang="en-US" sz="1400" spc="-260"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might</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not be suitable for this dataset or problem.</a:t>
            </a:r>
          </a:p>
          <a:p>
            <a:endParaRPr lang="en-US" sz="1400" dirty="0"/>
          </a:p>
        </p:txBody>
      </p:sp>
    </p:spTree>
    <p:extLst>
      <p:ext uri="{BB962C8B-B14F-4D97-AF65-F5344CB8AC3E}">
        <p14:creationId xmlns:p14="http://schemas.microsoft.com/office/powerpoint/2010/main" val="2150943848"/>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8" name="Title 1"/>
          <p:cNvSpPr txBox="1"/>
          <p:nvPr/>
        </p:nvSpPr>
        <p:spPr>
          <a:xfrm>
            <a:off x="1198564" y="281626"/>
            <a:ext cx="4290994" cy="54127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800" dirty="0">
                <a:latin typeface="Times New Roman" panose="02020603050405020304" pitchFamily="18" charset="0"/>
                <a:cs typeface="Times New Roman" panose="02020603050405020304" pitchFamily="18" charset="0"/>
              </a:rPr>
              <a:t>FEATURE IMPORTANCE</a:t>
            </a:r>
          </a:p>
        </p:txBody>
      </p:sp>
      <p:sp>
        <p:nvSpPr>
          <p:cNvPr id="10" name="Subtitle 2"/>
          <p:cNvSpPr txBox="1"/>
          <p:nvPr/>
        </p:nvSpPr>
        <p:spPr>
          <a:xfrm>
            <a:off x="1735726" y="3845520"/>
            <a:ext cx="9230240" cy="2265880"/>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Courier New" panose="02070309020205020404" pitchFamily="49" charset="0"/>
              <a:buChar char="o"/>
            </a:pPr>
            <a:r>
              <a:rPr lang="en-US" sz="1400" dirty="0">
                <a:latin typeface="Calibri" panose="020F0502020204030204" pitchFamily="34" charset="0"/>
                <a:cs typeface="Calibri" panose="020F0502020204030204" pitchFamily="34" charset="0"/>
              </a:rPr>
              <a:t>The most significant characteristic is temperature (50.46%). This suggests that it is quite important in figuring out how people use bikes. People are more inclined to rent bikes when the temperature rises. </a:t>
            </a:r>
          </a:p>
          <a:p>
            <a:pPr>
              <a:lnSpc>
                <a:spcPct val="110000"/>
              </a:lnSpc>
              <a:buFont typeface="Courier New" panose="02070309020205020404" pitchFamily="49" charset="0"/>
              <a:buChar char="o"/>
            </a:pPr>
            <a:r>
              <a:rPr lang="en-US" sz="1400" dirty="0">
                <a:latin typeface="Calibri" panose="020F0502020204030204" pitchFamily="34" charset="0"/>
                <a:cs typeface="Calibri" panose="020F0502020204030204" pitchFamily="34" charset="0"/>
              </a:rPr>
              <a:t>The relevance of the time of day is ranked second (21.73%). The demand for bicycles varies throughout the day, peaking in the morning and evening while people are commuting and declining in the off-peak periods. </a:t>
            </a:r>
          </a:p>
          <a:p>
            <a:pPr>
              <a:lnSpc>
                <a:spcPct val="110000"/>
              </a:lnSpc>
              <a:buFont typeface="Courier New" panose="02070309020205020404" pitchFamily="49" charset="0"/>
              <a:buChar char="o"/>
            </a:pPr>
            <a:r>
              <a:rPr lang="en-US" sz="1400" dirty="0">
                <a:latin typeface="Calibri" panose="020F0502020204030204" pitchFamily="34" charset="0"/>
                <a:cs typeface="Calibri" panose="020F0502020204030204" pitchFamily="34" charset="0"/>
              </a:rPr>
              <a:t>Rainfall has the third-highest feature importance (11.78%). Increased rainfall is likely to discourage people from renting bikes, resulting in a negative relationship between rainfall and bike usage. </a:t>
            </a:r>
          </a:p>
        </p:txBody>
      </p:sp>
      <p:pic>
        <p:nvPicPr>
          <p:cNvPr id="3" name="Picture 2">
            <a:extLst>
              <a:ext uri="{FF2B5EF4-FFF2-40B4-BE49-F238E27FC236}">
                <a16:creationId xmlns:a16="http://schemas.microsoft.com/office/drawing/2014/main" id="{78E4706D-D2DD-2466-9BE7-EE09104FE26C}"/>
              </a:ext>
            </a:extLst>
          </p:cNvPr>
          <p:cNvPicPr>
            <a:picLocks noChangeAspect="1"/>
          </p:cNvPicPr>
          <p:nvPr/>
        </p:nvPicPr>
        <p:blipFill>
          <a:blip r:embed="rId4"/>
          <a:stretch>
            <a:fillRect/>
          </a:stretch>
        </p:blipFill>
        <p:spPr>
          <a:xfrm>
            <a:off x="1969803" y="970376"/>
            <a:ext cx="6414515" cy="296334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8" name="Title 1"/>
          <p:cNvSpPr txBox="1"/>
          <p:nvPr/>
        </p:nvSpPr>
        <p:spPr>
          <a:xfrm>
            <a:off x="1198564" y="281626"/>
            <a:ext cx="2041777" cy="54127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800" dirty="0">
                <a:latin typeface="Times New Roman" panose="02020603050405020304" pitchFamily="18" charset="0"/>
                <a:cs typeface="Times New Roman" panose="02020603050405020304" pitchFamily="18" charset="0"/>
              </a:rPr>
              <a:t>FINDINGS</a:t>
            </a:r>
          </a:p>
        </p:txBody>
      </p:sp>
      <p:sp>
        <p:nvSpPr>
          <p:cNvPr id="9" name="Subtitle 2"/>
          <p:cNvSpPr txBox="1"/>
          <p:nvPr/>
        </p:nvSpPr>
        <p:spPr>
          <a:xfrm>
            <a:off x="1198562" y="1113872"/>
            <a:ext cx="9833621" cy="3494212"/>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0" indent="0">
              <a:lnSpc>
                <a:spcPct val="110000"/>
              </a:lnSpc>
              <a:buNone/>
            </a:pPr>
            <a:endParaRPr lang="en-US" sz="1500" dirty="0">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E56462C4-3AA9-F6FB-5D98-D8EFBBEE5F8E}"/>
              </a:ext>
            </a:extLst>
          </p:cNvPr>
          <p:cNvSpPr txBox="1"/>
          <p:nvPr/>
        </p:nvSpPr>
        <p:spPr>
          <a:xfrm>
            <a:off x="1337974" y="1631252"/>
            <a:ext cx="6726203" cy="4719754"/>
          </a:xfrm>
          <a:prstGeom prst="rect">
            <a:avLst/>
          </a:prstGeom>
          <a:noFill/>
        </p:spPr>
        <p:txBody>
          <a:bodyPr wrap="square" rtlCol="0">
            <a:spAutoFit/>
          </a:bodyPr>
          <a:lstStyle/>
          <a:p>
            <a:pPr marL="171450" marR="0" lvl="0" indent="-171450">
              <a:spcBef>
                <a:spcPts val="5"/>
              </a:spcBef>
              <a:spcAft>
                <a:spcPts val="0"/>
              </a:spcAft>
              <a:buSzPts val="1200"/>
              <a:buFont typeface="Arial" panose="020B0604020202020204" pitchFamily="34" charset="0"/>
              <a:buChar char="•"/>
              <a:tabLst>
                <a:tab pos="1064895" algn="l"/>
              </a:tabLst>
            </a:pPr>
            <a:r>
              <a:rPr lang="en-US" sz="1400" dirty="0">
                <a:effectLst/>
                <a:latin typeface="Calibri" panose="020F0502020204030204" pitchFamily="34" charset="0"/>
                <a:ea typeface="Calibri" panose="020F0502020204030204" pitchFamily="34" charset="0"/>
              </a:rPr>
              <a:t>Hypothesis: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Higher</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temperatures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lead to</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an increase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in bike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rentals.</a:t>
            </a:r>
          </a:p>
          <a:p>
            <a:pPr marL="628650" marR="1099185" lvl="1" indent="-171450">
              <a:lnSpc>
                <a:spcPct val="106000"/>
              </a:lnSpc>
              <a:spcBef>
                <a:spcPts val="910"/>
              </a:spcBef>
              <a:spcAft>
                <a:spcPts val="0"/>
              </a:spcAft>
              <a:buSzPts val="1200"/>
              <a:buFont typeface="Arial" panose="020B0604020202020204" pitchFamily="34" charset="0"/>
              <a:buChar char="•"/>
              <a:tabLst>
                <a:tab pos="1300480" algn="l"/>
              </a:tabLst>
            </a:pPr>
            <a:r>
              <a:rPr lang="en-US" sz="1400" dirty="0">
                <a:effectLst/>
                <a:latin typeface="Calibri" panose="020F0502020204030204" pitchFamily="34" charset="0"/>
                <a:ea typeface="Calibri" panose="020F0502020204030204" pitchFamily="34" charset="0"/>
              </a:rPr>
              <a:t>The correlation matrix shows a positive correlation between the Rented Bike Count</a:t>
            </a:r>
            <a:r>
              <a:rPr lang="en-US" sz="1400" spc="-260"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and Temperature(°C) (0.538558), and the OLS regression results also support this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hypothesis,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as the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coefficient for Temperature(°C) is positive (0.5257).</a:t>
            </a:r>
          </a:p>
          <a:p>
            <a:pPr marL="171450" marR="0" indent="-171450">
              <a:spcBef>
                <a:spcPts val="0"/>
              </a:spcBef>
              <a:spcAft>
                <a:spcPts val="0"/>
              </a:spcAft>
              <a:buFont typeface="Arial" panose="020B0604020202020204" pitchFamily="34" charset="0"/>
              <a:buChar char="•"/>
            </a:pPr>
            <a:endParaRPr lang="en-US" sz="1400" dirty="0">
              <a:effectLst/>
              <a:latin typeface="Calibri" panose="020F0502020204030204" pitchFamily="34" charset="0"/>
              <a:ea typeface="Calibri" panose="020F0502020204030204" pitchFamily="34" charset="0"/>
            </a:endParaRPr>
          </a:p>
          <a:p>
            <a:pPr marL="171450" marR="0" indent="-171450">
              <a:spcBef>
                <a:spcPts val="40"/>
              </a:spcBef>
              <a:spcAft>
                <a:spcPts val="0"/>
              </a:spcAft>
              <a:buFont typeface="Arial" panose="020B0604020202020204" pitchFamily="34" charset="0"/>
              <a:buChar char="•"/>
            </a:pPr>
            <a:endParaRPr lang="en-US" sz="1400" dirty="0">
              <a:effectLst/>
              <a:latin typeface="Calibri" panose="020F0502020204030204" pitchFamily="34" charset="0"/>
              <a:ea typeface="Calibri" panose="020F0502020204030204" pitchFamily="34" charset="0"/>
            </a:endParaRPr>
          </a:p>
          <a:p>
            <a:pPr marL="171450" marR="0" lvl="0" indent="-171450">
              <a:spcBef>
                <a:spcPts val="5"/>
              </a:spcBef>
              <a:spcAft>
                <a:spcPts val="0"/>
              </a:spcAft>
              <a:buSzPts val="1200"/>
              <a:buFont typeface="Arial" panose="020B0604020202020204" pitchFamily="34" charset="0"/>
              <a:buChar char="•"/>
              <a:tabLst>
                <a:tab pos="1099185" algn="l"/>
              </a:tabLst>
            </a:pPr>
            <a:r>
              <a:rPr lang="en-US" sz="1400" dirty="0">
                <a:effectLst/>
                <a:latin typeface="Calibri" panose="020F0502020204030204" pitchFamily="34" charset="0"/>
                <a:ea typeface="Calibri" panose="020F0502020204030204" pitchFamily="34" charset="0"/>
              </a:rPr>
              <a:t>Hypothesis: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Bike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rentals are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more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frequent in</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the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early morning</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and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evening.</a:t>
            </a:r>
          </a:p>
          <a:p>
            <a:pPr marL="628650" marR="1031875" lvl="1" indent="-171450">
              <a:lnSpc>
                <a:spcPct val="107000"/>
              </a:lnSpc>
              <a:spcBef>
                <a:spcPts val="910"/>
              </a:spcBef>
              <a:spcAft>
                <a:spcPts val="0"/>
              </a:spcAft>
              <a:buSzPts val="1200"/>
              <a:buFont typeface="Arial" panose="020B0604020202020204" pitchFamily="34" charset="0"/>
              <a:buChar char="•"/>
              <a:tabLst>
                <a:tab pos="1300480" algn="l"/>
              </a:tabLst>
            </a:pPr>
            <a:r>
              <a:rPr lang="en-US" sz="1400" dirty="0">
                <a:effectLst/>
                <a:latin typeface="Calibri" panose="020F0502020204030204" pitchFamily="34" charset="0"/>
                <a:ea typeface="Calibri" panose="020F0502020204030204" pitchFamily="34" charset="0"/>
              </a:rPr>
              <a:t>The Hour variable has a significant positive coefficient (0.2649) in the OLS regression</a:t>
            </a:r>
            <a:r>
              <a:rPr lang="en-US" sz="1400" spc="-260"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results, and the distribution of bike rentals by hour also shows a trend, with peak hours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being</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8 am, 6 pm, 7 pm</a:t>
            </a:r>
          </a:p>
          <a:p>
            <a:pPr marL="628650" marR="1031875" lvl="1" indent="-171450">
              <a:lnSpc>
                <a:spcPct val="107000"/>
              </a:lnSpc>
              <a:spcBef>
                <a:spcPts val="910"/>
              </a:spcBef>
              <a:spcAft>
                <a:spcPts val="0"/>
              </a:spcAft>
              <a:buSzPts val="1200"/>
              <a:buFont typeface="Arial" panose="020B0604020202020204" pitchFamily="34" charset="0"/>
              <a:buChar char="•"/>
              <a:tabLst>
                <a:tab pos="1300480" algn="l"/>
              </a:tabLst>
            </a:pPr>
            <a:endParaRPr lang="en-US" sz="1400" dirty="0">
              <a:latin typeface="Calibri" panose="020F0502020204030204" pitchFamily="34" charset="0"/>
              <a:ea typeface="Calibri" panose="020F0502020204030204" pitchFamily="34" charset="0"/>
            </a:endParaRPr>
          </a:p>
          <a:p>
            <a:pPr marL="171450" marR="0" lvl="0" indent="-171450">
              <a:spcBef>
                <a:spcPts val="0"/>
              </a:spcBef>
              <a:spcAft>
                <a:spcPts val="0"/>
              </a:spcAft>
              <a:buSzPts val="1200"/>
              <a:buFont typeface="Arial" panose="020B0604020202020204" pitchFamily="34" charset="0"/>
              <a:buChar char="•"/>
              <a:tabLst>
                <a:tab pos="1064895" algn="l"/>
              </a:tabLst>
            </a:pPr>
            <a:r>
              <a:rPr lang="en-US" sz="1400" dirty="0">
                <a:effectLst/>
                <a:latin typeface="Calibri" panose="020F0502020204030204" pitchFamily="34" charset="0"/>
                <a:ea typeface="Calibri" panose="020F0502020204030204" pitchFamily="34" charset="0"/>
              </a:rPr>
              <a:t>Hypothesis:</a:t>
            </a:r>
            <a:r>
              <a:rPr lang="en-US" sz="1400" spc="-10"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Bike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rentals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will</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be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low</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on</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weekend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compared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to</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weekdays.</a:t>
            </a:r>
          </a:p>
          <a:p>
            <a:pPr marL="628650" marR="1061085" lvl="1" indent="-171450">
              <a:lnSpc>
                <a:spcPct val="107000"/>
              </a:lnSpc>
              <a:spcBef>
                <a:spcPts val="915"/>
              </a:spcBef>
              <a:spcAft>
                <a:spcPts val="0"/>
              </a:spcAft>
              <a:buSzPts val="1200"/>
              <a:buFont typeface="Arial" panose="020B0604020202020204" pitchFamily="34" charset="0"/>
              <a:buChar char="•"/>
              <a:tabLst>
                <a:tab pos="1335405" algn="l"/>
              </a:tabLst>
            </a:pPr>
            <a:r>
              <a:rPr lang="en-US" sz="1400" dirty="0">
                <a:effectLst/>
                <a:latin typeface="Calibri" panose="020F0502020204030204" pitchFamily="34" charset="0"/>
                <a:ea typeface="Calibri" panose="020F0502020204030204" pitchFamily="34" charset="0"/>
              </a:rPr>
              <a:t>Friday having the highest</a:t>
            </a:r>
            <a:r>
              <a:rPr lang="en-US" sz="1400" spc="-26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count and Sunday the lowest. The OLS regression results also show significant negative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coefficients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for </a:t>
            </a:r>
            <a:r>
              <a:rPr lang="en-US" sz="1400" dirty="0" err="1">
                <a:effectLst/>
                <a:latin typeface="Calibri" panose="020F0502020204030204" pitchFamily="34" charset="0"/>
                <a:ea typeface="Calibri" panose="020F0502020204030204" pitchFamily="34" charset="0"/>
              </a:rPr>
              <a:t>Weekday_Sunday</a:t>
            </a:r>
            <a:r>
              <a:rPr lang="en-US" sz="1400" spc="-10"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(-0.1414) compared to</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other days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in the week.</a:t>
            </a:r>
          </a:p>
          <a:p>
            <a:pPr marL="628650" marR="1031875" lvl="1" indent="-171450">
              <a:lnSpc>
                <a:spcPct val="107000"/>
              </a:lnSpc>
              <a:spcBef>
                <a:spcPts val="910"/>
              </a:spcBef>
              <a:spcAft>
                <a:spcPts val="0"/>
              </a:spcAft>
              <a:buSzPts val="1200"/>
              <a:buFont typeface="Arial" panose="020B0604020202020204" pitchFamily="34" charset="0"/>
              <a:buChar char="•"/>
              <a:tabLst>
                <a:tab pos="1300480" algn="l"/>
              </a:tabLst>
            </a:pPr>
            <a:endParaRPr lang="en-US" sz="1400" dirty="0">
              <a:effectLst/>
              <a:latin typeface="Calibri" panose="020F0502020204030204" pitchFamily="34" charset="0"/>
              <a:ea typeface="Calibri" panose="020F0502020204030204" pitchFamily="34" charset="0"/>
            </a:endParaRPr>
          </a:p>
          <a:p>
            <a:pPr marL="285750" indent="-285750">
              <a:buFont typeface="Arial" panose="020B0604020202020204" pitchFamily="34" charset="0"/>
              <a:buChar char="•"/>
            </a:pPr>
            <a:endParaRPr lang="en-US" sz="1400" dirty="0"/>
          </a:p>
        </p:txBody>
      </p:sp>
      <p:pic>
        <p:nvPicPr>
          <p:cNvPr id="3" name="image15.png">
            <a:extLst>
              <a:ext uri="{FF2B5EF4-FFF2-40B4-BE49-F238E27FC236}">
                <a16:creationId xmlns:a16="http://schemas.microsoft.com/office/drawing/2014/main" id="{8436465D-0D9F-0763-CA4C-25BEDB6AE090}"/>
              </a:ext>
            </a:extLst>
          </p:cNvPr>
          <p:cNvPicPr>
            <a:picLocks noChangeAspect="1"/>
          </p:cNvPicPr>
          <p:nvPr/>
        </p:nvPicPr>
        <p:blipFill>
          <a:blip r:embed="rId4" cstate="print"/>
          <a:stretch>
            <a:fillRect/>
          </a:stretch>
        </p:blipFill>
        <p:spPr>
          <a:xfrm>
            <a:off x="7021110" y="388784"/>
            <a:ext cx="4201874" cy="2874903"/>
          </a:xfrm>
          <a:prstGeom prst="rect">
            <a:avLst/>
          </a:prstGeom>
        </p:spPr>
      </p:pic>
      <p:pic>
        <p:nvPicPr>
          <p:cNvPr id="4" name="image19.png">
            <a:extLst>
              <a:ext uri="{FF2B5EF4-FFF2-40B4-BE49-F238E27FC236}">
                <a16:creationId xmlns:a16="http://schemas.microsoft.com/office/drawing/2014/main" id="{805053C5-34B4-DBF0-4A19-96A32F22EBF8}"/>
              </a:ext>
            </a:extLst>
          </p:cNvPr>
          <p:cNvPicPr>
            <a:picLocks noChangeAspect="1"/>
          </p:cNvPicPr>
          <p:nvPr/>
        </p:nvPicPr>
        <p:blipFill>
          <a:blip r:embed="rId5" cstate="print"/>
          <a:stretch>
            <a:fillRect/>
          </a:stretch>
        </p:blipFill>
        <p:spPr>
          <a:xfrm>
            <a:off x="7799431" y="3594314"/>
            <a:ext cx="2863126" cy="2709692"/>
          </a:xfrm>
          <a:prstGeom prst="rect">
            <a:avLst/>
          </a:prstGeom>
        </p:spPr>
      </p:pic>
      <p:sp>
        <p:nvSpPr>
          <p:cNvPr id="5" name="TextBox 4">
            <a:extLst>
              <a:ext uri="{FF2B5EF4-FFF2-40B4-BE49-F238E27FC236}">
                <a16:creationId xmlns:a16="http://schemas.microsoft.com/office/drawing/2014/main" id="{08022276-E33E-A9D2-0014-A3067BB0DA86}"/>
              </a:ext>
            </a:extLst>
          </p:cNvPr>
          <p:cNvSpPr txBox="1"/>
          <p:nvPr/>
        </p:nvSpPr>
        <p:spPr>
          <a:xfrm>
            <a:off x="1232147" y="931549"/>
            <a:ext cx="4016387" cy="307777"/>
          </a:xfrm>
          <a:prstGeom prst="rect">
            <a:avLst/>
          </a:prstGeom>
          <a:noFill/>
        </p:spPr>
        <p:txBody>
          <a:bodyPr wrap="square" rtlCol="0">
            <a:spAutoFit/>
          </a:bodyPr>
          <a:lstStyle/>
          <a:p>
            <a:r>
              <a:rPr lang="en-US" sz="1400" dirty="0">
                <a:latin typeface="Calibri" panose="020F0502020204030204" pitchFamily="34" charset="0"/>
                <a:ea typeface="Calibri" panose="020F0502020204030204" pitchFamily="34" charset="0"/>
                <a:cs typeface="Calibri" panose="020F0502020204030204" pitchFamily="34" charset="0"/>
              </a:rPr>
              <a:t>Three hypotheses are supported</a:t>
            </a:r>
          </a:p>
        </p:txBody>
      </p:sp>
    </p:spTree>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3" name="Subtitle 2">
            <a:extLst>
              <a:ext uri="{FF2B5EF4-FFF2-40B4-BE49-F238E27FC236}">
                <a16:creationId xmlns:a16="http://schemas.microsoft.com/office/drawing/2014/main" id="{DCD78F88-6B0F-4797-3E11-C7EAFCD1AD45}"/>
              </a:ext>
            </a:extLst>
          </p:cNvPr>
          <p:cNvSpPr txBox="1"/>
          <p:nvPr/>
        </p:nvSpPr>
        <p:spPr>
          <a:xfrm>
            <a:off x="1630349" y="1586378"/>
            <a:ext cx="9481244" cy="4661525"/>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0" indent="0">
              <a:lnSpc>
                <a:spcPct val="110000"/>
              </a:lnSpc>
              <a:buNone/>
            </a:pPr>
            <a:r>
              <a:rPr lang="en-US" sz="1400" dirty="0">
                <a:latin typeface="Calibri" panose="020F0502020204030204" pitchFamily="34" charset="0"/>
                <a:cs typeface="Calibri" panose="020F0502020204030204" pitchFamily="34" charset="0"/>
              </a:rPr>
              <a:t>1. Which model can better predict the hourly demand for bikes in Seoul using historical data and environmental factors out of OLS, Decision Tree, Random Forest ?</a:t>
            </a:r>
          </a:p>
          <a:p>
            <a:pPr marL="0" indent="0">
              <a:lnSpc>
                <a:spcPct val="110000"/>
              </a:lnSpc>
              <a:buNone/>
            </a:pPr>
            <a:r>
              <a:rPr lang="en-US" sz="1400" dirty="0">
                <a:effectLst/>
                <a:latin typeface="Calibri" panose="020F0502020204030204" pitchFamily="34" charset="0"/>
                <a:ea typeface="Calibri" panose="020F0502020204030204" pitchFamily="34" charset="0"/>
              </a:rPr>
              <a:t>The random forest model outperforms both the decision tree and OLS models in terms of</a:t>
            </a:r>
            <a:r>
              <a:rPr lang="en-US" sz="1400" spc="-260"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R-squared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score, MSE, and RMSE</a:t>
            </a:r>
          </a:p>
          <a:p>
            <a:pPr marL="0" indent="0">
              <a:lnSpc>
                <a:spcPct val="110000"/>
              </a:lnSpc>
              <a:buNone/>
            </a:pPr>
            <a:endParaRPr lang="en-US" sz="1400" dirty="0">
              <a:latin typeface="Calibri" panose="020F0502020204030204" pitchFamily="34" charset="0"/>
              <a:cs typeface="Calibri" panose="020F0502020204030204" pitchFamily="34" charset="0"/>
            </a:endParaRPr>
          </a:p>
          <a:p>
            <a:pPr marL="0" indent="0">
              <a:lnSpc>
                <a:spcPct val="110000"/>
              </a:lnSpc>
              <a:buNone/>
            </a:pPr>
            <a:r>
              <a:rPr lang="en-US" sz="1400" dirty="0">
                <a:latin typeface="Calibri" panose="020F0502020204030204" pitchFamily="34" charset="0"/>
                <a:cs typeface="Calibri" panose="020F0502020204030204" pitchFamily="34" charset="0"/>
              </a:rPr>
              <a:t>2. How accurately can we predict the hourly demand for bikes in Seoul using historical data and environmental factors ?</a:t>
            </a:r>
          </a:p>
          <a:p>
            <a:pPr marL="0" indent="0">
              <a:lnSpc>
                <a:spcPct val="110000"/>
              </a:lnSpc>
              <a:buNone/>
            </a:pPr>
            <a:r>
              <a:rPr lang="en-US" sz="1400" dirty="0">
                <a:effectLst/>
                <a:latin typeface="Calibri" panose="020F0502020204030204" pitchFamily="34" charset="0"/>
                <a:ea typeface="Calibri" panose="020F0502020204030204" pitchFamily="34" charset="0"/>
              </a:rPr>
              <a:t>Using the Random Forest Regressor Model, we can predict the hourly demand for bikes in</a:t>
            </a:r>
            <a:r>
              <a:rPr lang="en-US" sz="1400" spc="-260"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Seoul</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with 76% Accuracy.</a:t>
            </a:r>
          </a:p>
          <a:p>
            <a:pPr marL="0" indent="0">
              <a:lnSpc>
                <a:spcPct val="110000"/>
              </a:lnSpc>
              <a:buNone/>
            </a:pPr>
            <a:endParaRPr lang="en-US" sz="1400" dirty="0">
              <a:effectLst/>
              <a:latin typeface="Calibri" panose="020F0502020204030204" pitchFamily="34" charset="0"/>
              <a:ea typeface="Calibri" panose="020F0502020204030204" pitchFamily="34" charset="0"/>
            </a:endParaRPr>
          </a:p>
          <a:p>
            <a:pPr marL="0" indent="0">
              <a:lnSpc>
                <a:spcPct val="110000"/>
              </a:lnSpc>
              <a:buNone/>
            </a:pPr>
            <a:r>
              <a:rPr lang="en-US" sz="1400" dirty="0">
                <a:latin typeface="Calibri" panose="020F0502020204030204" pitchFamily="34" charset="0"/>
                <a:cs typeface="Calibri" panose="020F0502020204030204" pitchFamily="34" charset="0"/>
              </a:rPr>
              <a:t>3.What are the 3 most important features for bike demand prediction ?</a:t>
            </a:r>
          </a:p>
          <a:p>
            <a:pPr marL="0" indent="0">
              <a:lnSpc>
                <a:spcPct val="110000"/>
              </a:lnSpc>
              <a:buNone/>
            </a:pPr>
            <a:r>
              <a:rPr lang="en-US" sz="1400" dirty="0">
                <a:effectLst/>
                <a:latin typeface="Calibri" panose="020F0502020204030204" pitchFamily="34" charset="0"/>
                <a:ea typeface="Calibri" panose="020F0502020204030204" pitchFamily="34" charset="0"/>
              </a:rPr>
              <a:t>Temperature has the highest feature importance (50.46%), Hour: Time of day has the second-highest feature importance (21.73%) and Rainfall has the third-highest feature importance (11.78%). </a:t>
            </a:r>
            <a:endParaRPr lang="en-US" sz="1400" dirty="0">
              <a:latin typeface="Calibri" panose="020F0502020204030204" pitchFamily="34" charset="0"/>
              <a:cs typeface="Calibri" panose="020F0502020204030204" pitchFamily="34" charset="0"/>
            </a:endParaRPr>
          </a:p>
          <a:p>
            <a:pPr>
              <a:lnSpc>
                <a:spcPct val="110000"/>
              </a:lnSpc>
            </a:pPr>
            <a:endParaRPr lang="en-US" sz="1400" dirty="0">
              <a:latin typeface="Calibri" panose="020F0502020204030204" pitchFamily="34" charset="0"/>
              <a:cs typeface="Calibri" panose="020F0502020204030204" pitchFamily="34" charset="0"/>
            </a:endParaRPr>
          </a:p>
          <a:p>
            <a:pPr marL="0" indent="0">
              <a:lnSpc>
                <a:spcPct val="110000"/>
              </a:lnSpc>
              <a:buNone/>
            </a:pPr>
            <a:endParaRPr lang="en-US" sz="1400"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67502423-474D-5439-5B2D-2378108A1DC7}"/>
              </a:ext>
            </a:extLst>
          </p:cNvPr>
          <p:cNvSpPr txBox="1"/>
          <p:nvPr/>
        </p:nvSpPr>
        <p:spPr>
          <a:xfrm>
            <a:off x="1198562" y="300818"/>
            <a:ext cx="2041777" cy="54127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800" dirty="0">
                <a:latin typeface="Times New Roman" panose="02020603050405020304" pitchFamily="18" charset="0"/>
                <a:cs typeface="Times New Roman" panose="02020603050405020304" pitchFamily="18" charset="0"/>
              </a:rPr>
              <a:t>FINDINGS</a:t>
            </a:r>
          </a:p>
        </p:txBody>
      </p:sp>
    </p:spTree>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8" name="Title 1"/>
          <p:cNvSpPr txBox="1"/>
          <p:nvPr/>
        </p:nvSpPr>
        <p:spPr>
          <a:xfrm>
            <a:off x="1198564" y="281626"/>
            <a:ext cx="4025077" cy="54127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800" dirty="0">
                <a:latin typeface="Times New Roman" panose="02020603050405020304" pitchFamily="18" charset="0"/>
                <a:cs typeface="Times New Roman" panose="02020603050405020304" pitchFamily="18" charset="0"/>
              </a:rPr>
              <a:t>RECOMMENDATIONS</a:t>
            </a:r>
          </a:p>
        </p:txBody>
      </p:sp>
      <p:sp>
        <p:nvSpPr>
          <p:cNvPr id="9" name="Subtitle 2"/>
          <p:cNvSpPr txBox="1"/>
          <p:nvPr/>
        </p:nvSpPr>
        <p:spPr>
          <a:xfrm>
            <a:off x="1198564" y="704568"/>
            <a:ext cx="10031396" cy="3915185"/>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Future research can address the limitations of this study and improve understanding of bike-sharing demand by incorporating </a:t>
            </a:r>
            <a:r>
              <a:rPr lang="en-US" sz="1400" b="0" i="0" u="sng" dirty="0">
                <a:effectLst/>
                <a:latin typeface="Calibri" panose="020F0502020204030204" pitchFamily="34" charset="0"/>
                <a:cs typeface="Calibri" panose="020F0502020204030204" pitchFamily="34" charset="0"/>
              </a:rPr>
              <a:t>additional variables </a:t>
            </a:r>
            <a:r>
              <a:rPr lang="en-US" sz="1400" b="0" i="0" dirty="0">
                <a:effectLst/>
                <a:latin typeface="Calibri" panose="020F0502020204030204" pitchFamily="34" charset="0"/>
                <a:cs typeface="Calibri" panose="020F0502020204030204" pitchFamily="34" charset="0"/>
              </a:rPr>
              <a:t>such as bike lane availability, local culture, and public transportation options.</a:t>
            </a:r>
            <a:endParaRPr lang="en-US" sz="1400" dirty="0">
              <a:latin typeface="Calibri" panose="020F0502020204030204" pitchFamily="34" charset="0"/>
              <a:cs typeface="Calibri" panose="020F0502020204030204" pitchFamily="34" charset="0"/>
            </a:endParaRPr>
          </a:p>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Expanding the analysis to </a:t>
            </a:r>
            <a:r>
              <a:rPr lang="en-US" sz="1400" b="0" i="0" u="sng" dirty="0">
                <a:effectLst/>
                <a:latin typeface="Calibri" panose="020F0502020204030204" pitchFamily="34" charset="0"/>
                <a:cs typeface="Calibri" panose="020F0502020204030204" pitchFamily="34" charset="0"/>
              </a:rPr>
              <a:t>include data from multiple cities and time periods</a:t>
            </a:r>
            <a:r>
              <a:rPr lang="en-US" sz="1400" b="0" i="0" dirty="0">
                <a:effectLst/>
                <a:latin typeface="Calibri" panose="020F0502020204030204" pitchFamily="34" charset="0"/>
                <a:cs typeface="Calibri" panose="020F0502020204030204" pitchFamily="34" charset="0"/>
              </a:rPr>
              <a:t> can enhance the </a:t>
            </a:r>
            <a:r>
              <a:rPr lang="en-US" sz="1400" b="0" i="0" u="sng" dirty="0">
                <a:effectLst/>
                <a:latin typeface="Calibri" panose="020F0502020204030204" pitchFamily="34" charset="0"/>
                <a:cs typeface="Calibri" panose="020F0502020204030204" pitchFamily="34" charset="0"/>
              </a:rPr>
              <a:t>generalizability</a:t>
            </a:r>
            <a:r>
              <a:rPr lang="en-US" sz="1400" b="0" i="0" dirty="0">
                <a:effectLst/>
                <a:latin typeface="Calibri" panose="020F0502020204030204" pitchFamily="34" charset="0"/>
                <a:cs typeface="Calibri" panose="020F0502020204030204" pitchFamily="34" charset="0"/>
              </a:rPr>
              <a:t> of the findings.</a:t>
            </a:r>
            <a:endParaRPr lang="en-US" sz="1400" dirty="0">
              <a:latin typeface="Calibri" panose="020F0502020204030204" pitchFamily="34" charset="0"/>
              <a:cs typeface="Calibri" panose="020F0502020204030204" pitchFamily="34" charset="0"/>
            </a:endParaRPr>
          </a:p>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Researchers should experiment with </a:t>
            </a:r>
            <a:r>
              <a:rPr lang="en-US" sz="1400" b="0" i="0" u="sng" dirty="0">
                <a:effectLst/>
                <a:latin typeface="Calibri" panose="020F0502020204030204" pitchFamily="34" charset="0"/>
                <a:cs typeface="Calibri" panose="020F0502020204030204" pitchFamily="34" charset="0"/>
              </a:rPr>
              <a:t>various machine learning algorithms and data preprocessing techniques</a:t>
            </a:r>
            <a:r>
              <a:rPr lang="en-US" sz="1400" b="0" i="0" dirty="0">
                <a:effectLst/>
                <a:latin typeface="Calibri" panose="020F0502020204030204" pitchFamily="34" charset="0"/>
                <a:cs typeface="Calibri" panose="020F0502020204030204" pitchFamily="34" charset="0"/>
              </a:rPr>
              <a:t> to improve the accuracy and robustness of the predictive models.</a:t>
            </a:r>
            <a:r>
              <a:rPr lang="en-US" sz="1400" dirty="0">
                <a:latin typeface="Calibri" panose="020F0502020204030204" pitchFamily="34" charset="0"/>
                <a:cs typeface="Calibri" panose="020F0502020204030204" pitchFamily="34" charset="0"/>
              </a:rPr>
              <a:t> </a:t>
            </a:r>
          </a:p>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By addressing these issues, future research can provide more comprehensive insights into bike-sharing demand and help inform policymakers and bike-sharing service providers.</a:t>
            </a:r>
            <a:endParaRPr lang="en-US" sz="1400" dirty="0">
              <a:latin typeface="Calibri" panose="020F0502020204030204" pitchFamily="34" charset="0"/>
              <a:cs typeface="Calibri" panose="020F0502020204030204" pitchFamily="34" charset="0"/>
            </a:endParaRPr>
          </a:p>
        </p:txBody>
      </p:sp>
    </p:spTree>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8" name="Title 1"/>
          <p:cNvSpPr txBox="1"/>
          <p:nvPr/>
        </p:nvSpPr>
        <p:spPr>
          <a:xfrm>
            <a:off x="1198564" y="281626"/>
            <a:ext cx="4025077" cy="54127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800" dirty="0">
                <a:latin typeface="Times New Roman" panose="02020603050405020304" pitchFamily="18" charset="0"/>
                <a:cs typeface="Times New Roman" panose="02020603050405020304" pitchFamily="18" charset="0"/>
              </a:rPr>
              <a:t>REFERENCES</a:t>
            </a:r>
          </a:p>
        </p:txBody>
      </p:sp>
      <p:sp>
        <p:nvSpPr>
          <p:cNvPr id="9" name="Subtitle 2"/>
          <p:cNvSpPr txBox="1"/>
          <p:nvPr/>
        </p:nvSpPr>
        <p:spPr>
          <a:xfrm>
            <a:off x="1442057" y="1204132"/>
            <a:ext cx="9620552" cy="3678493"/>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Courier New" panose="02070309020205020404" pitchFamily="49" charset="0"/>
              <a:buChar char="o"/>
            </a:pPr>
            <a:r>
              <a:rPr lang="en-US" sz="1400" dirty="0">
                <a:effectLst/>
                <a:latin typeface="Calibri" panose="020F0502020204030204" pitchFamily="34" charset="0"/>
                <a:ea typeface="Calibri" panose="020F0502020204030204" pitchFamily="34" charset="0"/>
              </a:rPr>
              <a:t>El-</a:t>
            </a:r>
            <a:r>
              <a:rPr lang="en-US" sz="1400" dirty="0" err="1">
                <a:effectLst/>
                <a:latin typeface="Calibri" panose="020F0502020204030204" pitchFamily="34" charset="0"/>
                <a:ea typeface="Calibri" panose="020F0502020204030204" pitchFamily="34" charset="0"/>
              </a:rPr>
              <a:t>Assi</a:t>
            </a:r>
            <a:r>
              <a:rPr lang="en-US" sz="1400" dirty="0">
                <a:effectLst/>
                <a:latin typeface="Calibri" panose="020F0502020204030204" pitchFamily="34" charset="0"/>
                <a:ea typeface="Calibri" panose="020F0502020204030204" pitchFamily="34" charset="0"/>
              </a:rPr>
              <a:t>, W., Salah Mahmoud, M., &amp; Habib, K. N. (2017). Effects of built environment</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and weather on bike sharing demand: a station level analysis of commercial bike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sharing</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in</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Toronto.</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Transportation,</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44(3),</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589-613.</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Retrieved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from</a:t>
            </a:r>
            <a:r>
              <a:rPr lang="en-US" sz="1400" spc="5" dirty="0">
                <a:solidFill>
                  <a:srgbClr val="0563C1"/>
                </a:solidFill>
                <a:effectLst/>
                <a:latin typeface="Calibri" panose="020F0502020204030204" pitchFamily="34" charset="0"/>
                <a:ea typeface="Calibri" panose="020F0502020204030204" pitchFamily="34" charset="0"/>
              </a:rPr>
              <a:t> </a:t>
            </a:r>
            <a:r>
              <a:rPr lang="en-US" sz="1400" u="sng" dirty="0">
                <a:solidFill>
                  <a:srgbClr val="0563C1"/>
                </a:solidFill>
                <a:effectLst/>
                <a:uFill>
                  <a:solidFill>
                    <a:srgbClr val="0563C1"/>
                  </a:solidFill>
                </a:uFill>
                <a:latin typeface="Calibri" panose="020F0502020204030204" pitchFamily="34" charset="0"/>
                <a:ea typeface="Calibri" panose="020F0502020204030204" pitchFamily="34" charset="0"/>
              </a:rPr>
              <a:t>https://link.springer.com/article/10.1007/s11116-015-9669-z</a:t>
            </a:r>
            <a:endParaRPr lang="en-US" sz="1400" dirty="0">
              <a:effectLst/>
              <a:latin typeface="Calibri" panose="020F0502020204030204" pitchFamily="34" charset="0"/>
              <a:ea typeface="Calibri" panose="020F0502020204030204" pitchFamily="34" charset="0"/>
            </a:endParaRPr>
          </a:p>
          <a:p>
            <a:pPr>
              <a:lnSpc>
                <a:spcPct val="110000"/>
              </a:lnSpc>
              <a:buFont typeface="Courier New" panose="02070309020205020404" pitchFamily="49" charset="0"/>
              <a:buChar char="o"/>
            </a:pPr>
            <a:r>
              <a:rPr lang="en-US" sz="1400" dirty="0" err="1">
                <a:effectLst/>
                <a:latin typeface="Calibri" panose="020F0502020204030204" pitchFamily="34" charset="0"/>
                <a:ea typeface="Calibri" panose="020F0502020204030204" pitchFamily="34" charset="0"/>
              </a:rPr>
              <a:t>Gebhart</a:t>
            </a:r>
            <a:r>
              <a:rPr lang="en-US" sz="1400" dirty="0">
                <a:effectLst/>
                <a:latin typeface="Calibri" panose="020F0502020204030204" pitchFamily="34" charset="0"/>
                <a:ea typeface="Calibri" panose="020F0502020204030204" pitchFamily="34" charset="0"/>
              </a:rPr>
              <a:t>, K., &amp; Noland, R. B. (2014). The impact of weather conditions on bikeshare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trips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in</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Washington,</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D.C.</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Transportation,</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41(6),</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1205-1225.</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Retrieved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from</a:t>
            </a:r>
            <a:r>
              <a:rPr lang="en-US" sz="1400" spc="5" dirty="0">
                <a:solidFill>
                  <a:srgbClr val="0563C1"/>
                </a:solidFill>
                <a:effectLst/>
                <a:latin typeface="Calibri" panose="020F0502020204030204" pitchFamily="34" charset="0"/>
                <a:ea typeface="Calibri" panose="020F0502020204030204" pitchFamily="34" charset="0"/>
              </a:rPr>
              <a:t> </a:t>
            </a:r>
            <a:r>
              <a:rPr lang="en-US" sz="1400" u="sng" dirty="0">
                <a:solidFill>
                  <a:srgbClr val="0563C1"/>
                </a:solidFill>
                <a:effectLst/>
                <a:uFill>
                  <a:solidFill>
                    <a:srgbClr val="0563C1"/>
                  </a:solidFill>
                </a:uFill>
                <a:latin typeface="Calibri" panose="020F0502020204030204" pitchFamily="34" charset="0"/>
                <a:ea typeface="Calibri" panose="020F0502020204030204" pitchFamily="34" charset="0"/>
              </a:rPr>
              <a:t>https://link.springer.com/article/10.1007/s11116-014-9539-8</a:t>
            </a:r>
            <a:endParaRPr lang="en-US" sz="1400" dirty="0">
              <a:effectLst/>
              <a:latin typeface="Calibri" panose="020F0502020204030204" pitchFamily="34" charset="0"/>
              <a:ea typeface="Calibri" panose="020F0502020204030204" pitchFamily="34" charset="0"/>
            </a:endParaRPr>
          </a:p>
          <a:p>
            <a:pPr>
              <a:lnSpc>
                <a:spcPct val="110000"/>
              </a:lnSpc>
              <a:buFont typeface="Courier New" panose="02070309020205020404" pitchFamily="49" charset="0"/>
              <a:buChar char="o"/>
            </a:pPr>
            <a:r>
              <a:rPr lang="en-US" sz="1400" dirty="0">
                <a:effectLst/>
                <a:latin typeface="Calibri" panose="020F0502020204030204" pitchFamily="34" charset="0"/>
                <a:ea typeface="Calibri" panose="020F0502020204030204" pitchFamily="34" charset="0"/>
              </a:rPr>
              <a:t>Fishman, E., Washington, S., &amp; Haworth, N. (2014). Bike Share’s impact on car use: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Evidence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from</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the</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United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States,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Great</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Britain,</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and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Australia.</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Transportation</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Research</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Part</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Transport</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and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Environment,</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31,</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13-20.</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Retrieved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from</a:t>
            </a:r>
            <a:r>
              <a:rPr lang="en-US" sz="1400" spc="5" dirty="0">
                <a:solidFill>
                  <a:srgbClr val="0563C1"/>
                </a:solidFill>
                <a:effectLst/>
                <a:latin typeface="Calibri" panose="020F0502020204030204" pitchFamily="34" charset="0"/>
                <a:ea typeface="Calibri" panose="020F0502020204030204" pitchFamily="34" charset="0"/>
              </a:rPr>
              <a:t> </a:t>
            </a:r>
            <a:r>
              <a:rPr lang="en-US" sz="1400" u="sng" dirty="0">
                <a:solidFill>
                  <a:srgbClr val="0563C1"/>
                </a:solidFill>
                <a:effectLst/>
                <a:uFill>
                  <a:solidFill>
                    <a:srgbClr val="0563C1"/>
                  </a:solidFill>
                </a:uFill>
                <a:latin typeface="Calibri" panose="020F0502020204030204" pitchFamily="34" charset="0"/>
                <a:ea typeface="Calibri" panose="020F0502020204030204" pitchFamily="34" charset="0"/>
              </a:rPr>
              <a:t>https://</a:t>
            </a:r>
            <a:r>
              <a:rPr lang="en-US" sz="1400" u="sng" dirty="0">
                <a:solidFill>
                  <a:srgbClr val="0563C1"/>
                </a:solidFill>
                <a:effectLst/>
                <a:latin typeface="Calibri" panose="020F0502020204030204" pitchFamily="34" charset="0"/>
                <a:ea typeface="Calibri" panose="020F0502020204030204" pitchFamily="34" charset="0"/>
                <a:hlinkClick r:id="rId4"/>
              </a:rPr>
              <a:t>www.sciencedirect.com/science/article/pii/S1361920914000802</a:t>
            </a:r>
            <a:endParaRPr lang="en-US" sz="1400" dirty="0">
              <a:effectLst/>
              <a:latin typeface="Calibri" panose="020F0502020204030204" pitchFamily="34" charset="0"/>
              <a:ea typeface="Calibri" panose="020F0502020204030204" pitchFamily="34" charset="0"/>
            </a:endParaRPr>
          </a:p>
          <a:p>
            <a:pPr>
              <a:lnSpc>
                <a:spcPct val="110000"/>
              </a:lnSpc>
              <a:buFont typeface="Courier New" panose="02070309020205020404" pitchFamily="49" charset="0"/>
              <a:buChar char="o"/>
            </a:pPr>
            <a:r>
              <a:rPr lang="en-US" sz="1400" dirty="0" err="1">
                <a:effectLst/>
                <a:latin typeface="Calibri" panose="020F0502020204030204" pitchFamily="34" charset="0"/>
                <a:ea typeface="Calibri" panose="020F0502020204030204" pitchFamily="34" charset="0"/>
              </a:rPr>
              <a:t>Romanillos</a:t>
            </a:r>
            <a:r>
              <a:rPr lang="en-US" sz="1400" dirty="0">
                <a:effectLst/>
                <a:latin typeface="Calibri" panose="020F0502020204030204" pitchFamily="34" charset="0"/>
                <a:ea typeface="Calibri" panose="020F0502020204030204" pitchFamily="34" charset="0"/>
              </a:rPr>
              <a:t>, G., </a:t>
            </a:r>
            <a:r>
              <a:rPr lang="en-US" sz="1400" dirty="0" err="1">
                <a:effectLst/>
                <a:latin typeface="Calibri" panose="020F0502020204030204" pitchFamily="34" charset="0"/>
                <a:ea typeface="Calibri" panose="020F0502020204030204" pitchFamily="34" charset="0"/>
              </a:rPr>
              <a:t>Zaltz</a:t>
            </a:r>
            <a:r>
              <a:rPr lang="en-US" sz="1400" dirty="0">
                <a:effectLst/>
                <a:latin typeface="Calibri" panose="020F0502020204030204" pitchFamily="34" charset="0"/>
                <a:ea typeface="Calibri" panose="020F0502020204030204" pitchFamily="34" charset="0"/>
              </a:rPr>
              <a:t> Austwick, M., </a:t>
            </a:r>
            <a:r>
              <a:rPr lang="en-US" sz="1400" dirty="0" err="1">
                <a:effectLst/>
                <a:latin typeface="Calibri" panose="020F0502020204030204" pitchFamily="34" charset="0"/>
                <a:ea typeface="Calibri" panose="020F0502020204030204" pitchFamily="34" charset="0"/>
              </a:rPr>
              <a:t>Ettema</a:t>
            </a:r>
            <a:r>
              <a:rPr lang="en-US" sz="1400" dirty="0">
                <a:effectLst/>
                <a:latin typeface="Calibri" panose="020F0502020204030204" pitchFamily="34" charset="0"/>
                <a:ea typeface="Calibri" panose="020F0502020204030204" pitchFamily="34" charset="0"/>
              </a:rPr>
              <a:t>, D., &amp; De </a:t>
            </a:r>
            <a:r>
              <a:rPr lang="en-US" sz="1400" dirty="0" err="1">
                <a:effectLst/>
                <a:latin typeface="Calibri" panose="020F0502020204030204" pitchFamily="34" charset="0"/>
                <a:ea typeface="Calibri" panose="020F0502020204030204" pitchFamily="34" charset="0"/>
              </a:rPr>
              <a:t>Kruijf</a:t>
            </a:r>
            <a:r>
              <a:rPr lang="en-US" sz="1400" dirty="0">
                <a:effectLst/>
                <a:latin typeface="Calibri" panose="020F0502020204030204" pitchFamily="34" charset="0"/>
                <a:ea typeface="Calibri" panose="020F0502020204030204" pitchFamily="34" charset="0"/>
              </a:rPr>
              <a:t>, J. (2016). Big data and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cycling.</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Transport</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Reviews,</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36(1),</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114-133.</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Retrieved</a:t>
            </a:r>
            <a:r>
              <a:rPr lang="en-US" sz="1400" spc="5" dirty="0">
                <a:effectLst/>
                <a:latin typeface="Calibri" panose="020F0502020204030204" pitchFamily="34" charset="0"/>
                <a:ea typeface="Calibri" panose="020F0502020204030204" pitchFamily="34" charset="0"/>
              </a:rPr>
              <a:t> </a:t>
            </a:r>
            <a:r>
              <a:rPr lang="en-US" sz="1400" dirty="0">
                <a:effectLst/>
                <a:latin typeface="Calibri" panose="020F0502020204030204" pitchFamily="34" charset="0"/>
                <a:ea typeface="Calibri" panose="020F0502020204030204" pitchFamily="34" charset="0"/>
              </a:rPr>
              <a:t>from</a:t>
            </a:r>
            <a:r>
              <a:rPr lang="en-US" sz="1400" spc="5" dirty="0">
                <a:solidFill>
                  <a:srgbClr val="0563C1"/>
                </a:solidFill>
                <a:effectLst/>
                <a:latin typeface="Calibri" panose="020F0502020204030204" pitchFamily="34" charset="0"/>
                <a:ea typeface="Calibri" panose="020F0502020204030204" pitchFamily="34" charset="0"/>
              </a:rPr>
              <a:t> </a:t>
            </a:r>
            <a:r>
              <a:rPr lang="en-US" sz="1400" u="sng" dirty="0">
                <a:solidFill>
                  <a:srgbClr val="0563C1"/>
                </a:solidFill>
                <a:effectLst/>
                <a:uFill>
                  <a:solidFill>
                    <a:srgbClr val="0563C1"/>
                  </a:solidFill>
                </a:uFill>
                <a:latin typeface="Calibri" panose="020F0502020204030204" pitchFamily="34" charset="0"/>
                <a:ea typeface="Calibri" panose="020F0502020204030204" pitchFamily="34" charset="0"/>
              </a:rPr>
              <a:t>https://</a:t>
            </a:r>
            <a:r>
              <a:rPr lang="en-US" sz="1400" u="sng" dirty="0">
                <a:solidFill>
                  <a:srgbClr val="0563C1"/>
                </a:solidFill>
                <a:effectLst/>
                <a:latin typeface="Calibri" panose="020F0502020204030204" pitchFamily="34" charset="0"/>
                <a:ea typeface="Calibri" panose="020F0502020204030204" pitchFamily="34" charset="0"/>
                <a:hlinkClick r:id="rId5"/>
              </a:rPr>
              <a:t>www.tandfonline.com/doi/full/10.1080/01441647.2015.1069901</a:t>
            </a:r>
            <a:endParaRPr lang="en-US" sz="1400" dirty="0">
              <a:effectLst/>
              <a:latin typeface="Calibri" panose="020F0502020204030204" pitchFamily="34" charset="0"/>
              <a:ea typeface="Calibri" panose="020F0502020204030204" pitchFamily="34" charset="0"/>
            </a:endParaRPr>
          </a:p>
          <a:p>
            <a:pPr>
              <a:lnSpc>
                <a:spcPct val="110000"/>
              </a:lnSpc>
              <a:buFont typeface="Courier New" panose="02070309020205020404" pitchFamily="49" charset="0"/>
              <a:buChar char="o"/>
            </a:pPr>
            <a:endParaRPr lang="en-US" sz="1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15866532"/>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pic>
        <p:nvPicPr>
          <p:cNvPr id="8" name="Picture 7"/>
          <p:cNvPicPr>
            <a:picLocks noChangeAspect="1"/>
          </p:cNvPicPr>
          <p:nvPr/>
        </p:nvPicPr>
        <p:blipFill>
          <a:blip r:embed="rId4"/>
          <a:stretch>
            <a:fillRect/>
          </a:stretch>
        </p:blipFill>
        <p:spPr>
          <a:xfrm>
            <a:off x="2209800" y="3056572"/>
            <a:ext cx="7772400" cy="744855"/>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1198563" y="281626"/>
            <a:ext cx="3285140" cy="541279"/>
          </a:xfrm>
        </p:spPr>
        <p:txBody>
          <a:bodyPr vert="horz" lIns="91440" tIns="45720" rIns="91440" bIns="45720" rtlCol="0">
            <a:normAutofit/>
          </a:bodyPr>
          <a:lstStyle/>
          <a:p>
            <a:pPr algn="l"/>
            <a:r>
              <a:rPr lang="en-US" sz="2800" dirty="0">
                <a:latin typeface="Times New Roman" panose="02020603050405020304" pitchFamily="18" charset="0"/>
                <a:cs typeface="Times New Roman" panose="02020603050405020304" pitchFamily="18" charset="0"/>
              </a:rPr>
              <a:t>INTRODUCTION</a:t>
            </a:r>
          </a:p>
        </p:txBody>
      </p:sp>
      <p:pic>
        <p:nvPicPr>
          <p:cNvPr id="17" name="Picture 16"/>
          <p:cNvPicPr>
            <a:picLocks noChangeAspect="1"/>
          </p:cNvPicPr>
          <p:nvPr/>
        </p:nvPicPr>
        <p:blipFill>
          <a:blip r:embed="rId3">
            <a:duotone>
              <a:prstClr val="black"/>
              <a:schemeClr val="tx2">
                <a:tint val="45000"/>
                <a:satMod val="400000"/>
              </a:schemeClr>
            </a:duotone>
          </a:blip>
          <a:stretch>
            <a:fillRect/>
          </a:stretch>
        </p:blipFill>
        <p:spPr>
          <a:xfrm>
            <a:off x="6781068" y="6695932"/>
            <a:ext cx="5204477" cy="8235"/>
          </a:xfrm>
          <a:prstGeom prst="rect">
            <a:avLst/>
          </a:prstGeom>
        </p:spPr>
      </p:pic>
      <p:pic>
        <p:nvPicPr>
          <p:cNvPr id="19" name="Picture 18"/>
          <p:cNvPicPr>
            <a:picLocks noChangeAspect="1"/>
          </p:cNvPicPr>
          <p:nvPr/>
        </p:nvPicPr>
        <p:blipFill>
          <a:blip r:embed="rId4">
            <a:duotone>
              <a:schemeClr val="accent3">
                <a:shade val="45000"/>
                <a:satMod val="135000"/>
              </a:schemeClr>
              <a:prstClr val="white"/>
            </a:duotone>
          </a:blip>
          <a:stretch>
            <a:fillRect/>
          </a:stretch>
        </p:blipFill>
        <p:spPr>
          <a:xfrm>
            <a:off x="10814933" y="6334633"/>
            <a:ext cx="369534" cy="369534"/>
          </a:xfrm>
          <a:prstGeom prst="rect">
            <a:avLst/>
          </a:prstGeom>
        </p:spPr>
      </p:pic>
      <p:pic>
        <p:nvPicPr>
          <p:cNvPr id="4" name="Picture 3">
            <a:extLst>
              <a:ext uri="{FF2B5EF4-FFF2-40B4-BE49-F238E27FC236}">
                <a16:creationId xmlns:a16="http://schemas.microsoft.com/office/drawing/2014/main" id="{39A3A83C-DA63-EB8E-0064-9603D97D89EE}"/>
              </a:ext>
            </a:extLst>
          </p:cNvPr>
          <p:cNvPicPr>
            <a:picLocks noChangeAspect="1"/>
          </p:cNvPicPr>
          <p:nvPr/>
        </p:nvPicPr>
        <p:blipFill>
          <a:blip r:embed="rId5"/>
          <a:stretch>
            <a:fillRect/>
          </a:stretch>
        </p:blipFill>
        <p:spPr>
          <a:xfrm>
            <a:off x="6216817" y="1321840"/>
            <a:ext cx="5669713" cy="3690953"/>
          </a:xfrm>
          <a:prstGeom prst="rect">
            <a:avLst/>
          </a:prstGeom>
        </p:spPr>
      </p:pic>
      <p:sp>
        <p:nvSpPr>
          <p:cNvPr id="5" name="Title 1">
            <a:extLst>
              <a:ext uri="{FF2B5EF4-FFF2-40B4-BE49-F238E27FC236}">
                <a16:creationId xmlns:a16="http://schemas.microsoft.com/office/drawing/2014/main" id="{1396CA9D-48EA-6F0B-BFCC-C395584929F0}"/>
              </a:ext>
            </a:extLst>
          </p:cNvPr>
          <p:cNvSpPr txBox="1">
            <a:spLocks/>
          </p:cNvSpPr>
          <p:nvPr/>
        </p:nvSpPr>
        <p:spPr>
          <a:xfrm>
            <a:off x="7803870" y="5180914"/>
            <a:ext cx="3102429" cy="386355"/>
          </a:xfrm>
          <a:prstGeom prst="rect">
            <a:avLst/>
          </a:prstGeom>
        </p:spPr>
        <p:txBody>
          <a:bodyPr vert="horz" lIns="91440" tIns="45720" rIns="91440" bIns="45720" rtlCol="0" anchor="t">
            <a:normAutofit fontScale="9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800" dirty="0">
                <a:latin typeface="Calibri" panose="020F0502020204030204" pitchFamily="34" charset="0"/>
                <a:ea typeface="Calibri" panose="020F0502020204030204" pitchFamily="34" charset="0"/>
                <a:cs typeface="Calibri" panose="020F0502020204030204" pitchFamily="34" charset="0"/>
              </a:rPr>
              <a:t>Average daily number of Seoul Bike rentals in South Korea from 2015 to 2021</a:t>
            </a:r>
            <a:br>
              <a:rPr lang="en-US" sz="800" dirty="0">
                <a:latin typeface="Calibri" panose="020F0502020204030204" pitchFamily="34" charset="0"/>
                <a:ea typeface="Calibri" panose="020F0502020204030204" pitchFamily="34" charset="0"/>
                <a:cs typeface="Calibri" panose="020F0502020204030204" pitchFamily="34" charset="0"/>
              </a:rPr>
            </a:br>
            <a:endParaRPr lang="en-US" sz="800" dirty="0">
              <a:latin typeface="Calibri" panose="020F0502020204030204" pitchFamily="34" charset="0"/>
              <a:ea typeface="Calibri" panose="020F0502020204030204" pitchFamily="34" charset="0"/>
              <a:cs typeface="Calibri" panose="020F0502020204030204" pitchFamily="34" charset="0"/>
            </a:endParaRPr>
          </a:p>
        </p:txBody>
      </p:sp>
      <p:sp>
        <p:nvSpPr>
          <p:cNvPr id="6" name="Subtitle 2">
            <a:extLst>
              <a:ext uri="{FF2B5EF4-FFF2-40B4-BE49-F238E27FC236}">
                <a16:creationId xmlns:a16="http://schemas.microsoft.com/office/drawing/2014/main" id="{002F3AB1-85BD-1450-1643-21D967F8B0DC}"/>
              </a:ext>
            </a:extLst>
          </p:cNvPr>
          <p:cNvSpPr txBox="1"/>
          <p:nvPr/>
        </p:nvSpPr>
        <p:spPr>
          <a:xfrm>
            <a:off x="1354547" y="1280661"/>
            <a:ext cx="4428310" cy="3732132"/>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0" indent="0" defTabSz="612775">
              <a:lnSpc>
                <a:spcPct val="110000"/>
              </a:lnSpc>
              <a:spcBef>
                <a:spcPts val="670"/>
              </a:spcBef>
              <a:spcAft>
                <a:spcPts val="400"/>
              </a:spcAft>
              <a:buNone/>
            </a:pPr>
            <a:endParaRPr lang="en-US" sz="1400" dirty="0">
              <a:latin typeface="Calibri" panose="020F0502020204030204" pitchFamily="34" charset="0"/>
              <a:cs typeface="Calibri" panose="020F0502020204030204" pitchFamily="34" charset="0"/>
            </a:endParaRPr>
          </a:p>
          <a:p>
            <a:pPr defTabSz="612775">
              <a:lnSpc>
                <a:spcPct val="110000"/>
              </a:lnSpc>
              <a:spcBef>
                <a:spcPts val="670"/>
              </a:spcBef>
              <a:spcAft>
                <a:spcPts val="400"/>
              </a:spcAft>
              <a:buFont typeface="Courier New" panose="02070309020205020404" pitchFamily="49" charset="0"/>
              <a:buChar char="o"/>
            </a:pPr>
            <a:r>
              <a:rPr lang="en-US" sz="1400" dirty="0">
                <a:latin typeface="Calibri" panose="020F0502020204030204" pitchFamily="34" charset="0"/>
                <a:cs typeface="Calibri" panose="020F0502020204030204" pitchFamily="34" charset="0"/>
              </a:rPr>
              <a:t>Se</a:t>
            </a:r>
            <a:r>
              <a:rPr lang="en-US" sz="1400" b="0" i="0" dirty="0">
                <a:effectLst/>
                <a:latin typeface="Calibri" panose="020F0502020204030204" pitchFamily="34" charset="0"/>
                <a:cs typeface="Calibri" panose="020F0502020204030204" pitchFamily="34" charset="0"/>
              </a:rPr>
              <a:t>oul Bike (</a:t>
            </a:r>
            <a:r>
              <a:rPr lang="en-US" sz="1400" b="0" i="0" dirty="0" err="1">
                <a:effectLst/>
                <a:latin typeface="Calibri" panose="020F0502020204030204" pitchFamily="34" charset="0"/>
                <a:cs typeface="Calibri" panose="020F0502020204030204" pitchFamily="34" charset="0"/>
              </a:rPr>
              <a:t>Ddareungi</a:t>
            </a:r>
            <a:r>
              <a:rPr lang="en-US" sz="1400" b="0" i="0" dirty="0">
                <a:effectLst/>
                <a:latin typeface="Calibri" panose="020F0502020204030204" pitchFamily="34" charset="0"/>
                <a:cs typeface="Calibri" panose="020F0502020204030204" pitchFamily="34" charset="0"/>
              </a:rPr>
              <a:t>) is a public bicycle rental service run by the Seoul Metropolitan Government, aimed at reducing traffic congestion and greenhouse gas emissions</a:t>
            </a:r>
            <a:r>
              <a:rPr lang="en-US" sz="1400" dirty="0">
                <a:latin typeface="Calibri" panose="020F0502020204030204" pitchFamily="34" charset="0"/>
                <a:cs typeface="Calibri" panose="020F0502020204030204" pitchFamily="34" charset="0"/>
              </a:rPr>
              <a:t>. </a:t>
            </a:r>
          </a:p>
          <a:p>
            <a:pPr defTabSz="612775">
              <a:lnSpc>
                <a:spcPct val="110000"/>
              </a:lnSpc>
              <a:spcBef>
                <a:spcPts val="670"/>
              </a:spcBef>
              <a:spcAft>
                <a:spcPts val="400"/>
              </a:spcAft>
              <a:buFont typeface="Courier New" panose="02070309020205020404" pitchFamily="49" charset="0"/>
              <a:buChar char="o"/>
            </a:pPr>
            <a:endParaRPr lang="en-US" sz="1400" dirty="0">
              <a:latin typeface="Calibri" panose="020F0502020204030204" pitchFamily="34" charset="0"/>
              <a:cs typeface="Calibri" panose="020F0502020204030204" pitchFamily="34" charset="0"/>
            </a:endParaRPr>
          </a:p>
          <a:p>
            <a:pPr defTabSz="612775">
              <a:lnSpc>
                <a:spcPct val="110000"/>
              </a:lnSpc>
              <a:spcBef>
                <a:spcPts val="670"/>
              </a:spcBef>
              <a:spcAft>
                <a:spcPts val="400"/>
              </a:spcAft>
              <a:buFont typeface="Courier New" panose="02070309020205020404" pitchFamily="49" charset="0"/>
              <a:buChar char="o"/>
            </a:pPr>
            <a:r>
              <a:rPr lang="en-US" sz="1400" kern="1200" dirty="0">
                <a:solidFill>
                  <a:schemeClr val="tx1"/>
                </a:solidFill>
                <a:effectLst/>
                <a:latin typeface="Calibri" panose="020F0502020204030204" pitchFamily="34" charset="0"/>
                <a:ea typeface="+mn-ea"/>
                <a:cs typeface="Calibri" panose="020F0502020204030204" pitchFamily="34" charset="0"/>
              </a:rPr>
              <a:t>Around </a:t>
            </a:r>
            <a:r>
              <a:rPr lang="en-US" sz="1400" b="1" kern="1200" dirty="0">
                <a:solidFill>
                  <a:schemeClr val="tx1"/>
                </a:solidFill>
                <a:effectLst/>
                <a:latin typeface="Calibri" panose="020F0502020204030204" pitchFamily="34" charset="0"/>
                <a:ea typeface="+mn-ea"/>
                <a:cs typeface="Calibri" panose="020F0502020204030204" pitchFamily="34" charset="0"/>
              </a:rPr>
              <a:t>88,000 bikes </a:t>
            </a:r>
            <a:r>
              <a:rPr lang="en-US" sz="1400" kern="1200" dirty="0">
                <a:solidFill>
                  <a:schemeClr val="tx1"/>
                </a:solidFill>
                <a:effectLst/>
                <a:latin typeface="Calibri" panose="020F0502020204030204" pitchFamily="34" charset="0"/>
                <a:ea typeface="+mn-ea"/>
                <a:cs typeface="Calibri" panose="020F0502020204030204" pitchFamily="34" charset="0"/>
              </a:rPr>
              <a:t>were rented out by people in Seoul in 2021, up from roughly 65 thousand the year before. The tariff has climbed by more than thrice yearly since the program began in 2015</a:t>
            </a:r>
          </a:p>
          <a:p>
            <a:pPr defTabSz="612775">
              <a:lnSpc>
                <a:spcPct val="110000"/>
              </a:lnSpc>
              <a:spcBef>
                <a:spcPts val="670"/>
              </a:spcBef>
              <a:spcAft>
                <a:spcPts val="400"/>
              </a:spcAft>
              <a:buFont typeface="Courier New" panose="02070309020205020404" pitchFamily="49" charset="0"/>
              <a:buChar char="o"/>
            </a:pPr>
            <a:endParaRPr lang="en-US" sz="1400" kern="1200" dirty="0">
              <a:solidFill>
                <a:schemeClr val="tx1"/>
              </a:solidFill>
              <a:effectLst/>
              <a:latin typeface="Calibri" panose="020F0502020204030204" pitchFamily="34" charset="0"/>
              <a:ea typeface="+mn-ea"/>
              <a:cs typeface="Calibri" panose="020F0502020204030204" pitchFamily="34" charset="0"/>
            </a:endParaRPr>
          </a:p>
          <a:p>
            <a:pPr marL="230505" indent="-230505" defTabSz="612775">
              <a:lnSpc>
                <a:spcPct val="110000"/>
              </a:lnSpc>
              <a:spcBef>
                <a:spcPts val="670"/>
              </a:spcBef>
              <a:spcAft>
                <a:spcPts val="400"/>
              </a:spcAft>
              <a:buFont typeface="Courier New" panose="02070309020205020404" pitchFamily="49" charset="0"/>
              <a:buChar char="o"/>
            </a:pPr>
            <a:endParaRPr lang="en-US" sz="1400" dirty="0">
              <a:latin typeface="Calibri" panose="020F0502020204030204" pitchFamily="34" charset="0"/>
              <a:cs typeface="Calibri" panose="020F0502020204030204" pitchFamily="34" charset="0"/>
            </a:endParaRPr>
          </a:p>
        </p:txBody>
      </p:sp>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duotone>
              <a:prstClr val="black"/>
              <a:schemeClr val="tx2">
                <a:tint val="45000"/>
                <a:satMod val="400000"/>
              </a:schemeClr>
            </a:duotone>
          </a:blip>
          <a:stretch>
            <a:fillRect/>
          </a:stretch>
        </p:blipFill>
        <p:spPr>
          <a:xfrm>
            <a:off x="6781068" y="6695932"/>
            <a:ext cx="5204477" cy="8235"/>
          </a:xfrm>
          <a:prstGeom prst="rect">
            <a:avLst/>
          </a:prstGeom>
        </p:spPr>
      </p:pic>
      <p:pic>
        <p:nvPicPr>
          <p:cNvPr id="5" name="Picture 4"/>
          <p:cNvPicPr>
            <a:picLocks noChangeAspect="1"/>
          </p:cNvPicPr>
          <p:nvPr/>
        </p:nvPicPr>
        <p:blipFill>
          <a:blip r:embed="rId4">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9" name="Subtitle 2">
            <a:extLst>
              <a:ext uri="{FF2B5EF4-FFF2-40B4-BE49-F238E27FC236}">
                <a16:creationId xmlns:a16="http://schemas.microsoft.com/office/drawing/2014/main" id="{9CA2C3EE-52D4-0EF0-F449-C3144690097E}"/>
              </a:ext>
            </a:extLst>
          </p:cNvPr>
          <p:cNvSpPr txBox="1"/>
          <p:nvPr/>
        </p:nvSpPr>
        <p:spPr>
          <a:xfrm>
            <a:off x="1207566" y="552265"/>
            <a:ext cx="5051118" cy="5006284"/>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Bike-sharing system is a shared transport service that provide bicycles for shared use.</a:t>
            </a:r>
            <a:endParaRPr lang="en-US" sz="1400" dirty="0">
              <a:latin typeface="Calibri" panose="020F0502020204030204" pitchFamily="34" charset="0"/>
              <a:cs typeface="Calibri" panose="020F0502020204030204" pitchFamily="34" charset="0"/>
            </a:endParaRPr>
          </a:p>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Rental stations are located throughout the city, allowing anyone to rent a bicycle, ride it for a short distance, and return it to any station within the city.</a:t>
            </a:r>
            <a:endParaRPr lang="en-US" sz="1400" dirty="0">
              <a:latin typeface="Calibri" panose="020F0502020204030204" pitchFamily="34" charset="0"/>
              <a:cs typeface="Calibri" panose="020F0502020204030204" pitchFamily="34" charset="0"/>
            </a:endParaRPr>
          </a:p>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Maintaining a steady supply of rental bikes has become a top priority due to increased demand, and making rental bikes easily accessible to the public at the right time can reduce waiting times.</a:t>
            </a:r>
            <a:r>
              <a:rPr lang="en-US" sz="1400" dirty="0">
                <a:latin typeface="Calibri" panose="020F0502020204030204" pitchFamily="34" charset="0"/>
                <a:cs typeface="Calibri" panose="020F0502020204030204" pitchFamily="34" charset="0"/>
              </a:rPr>
              <a:t> </a:t>
            </a:r>
          </a:p>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Predicting the number of bikes needed to maintain a steady supply at each hour interval is crucial.</a:t>
            </a:r>
            <a:r>
              <a:rPr lang="en-US" sz="1400" dirty="0">
                <a:latin typeface="Calibri" panose="020F0502020204030204" pitchFamily="34" charset="0"/>
                <a:cs typeface="Calibri" panose="020F0502020204030204" pitchFamily="34" charset="0"/>
              </a:rPr>
              <a:t> </a:t>
            </a:r>
          </a:p>
        </p:txBody>
      </p:sp>
      <p:pic>
        <p:nvPicPr>
          <p:cNvPr id="6146" name="Picture 2" descr="The rapid growth of bike sharing in China | Arthur D. Little">
            <a:extLst>
              <a:ext uri="{FF2B5EF4-FFF2-40B4-BE49-F238E27FC236}">
                <a16:creationId xmlns:a16="http://schemas.microsoft.com/office/drawing/2014/main" id="{18C3412F-F2D9-230F-9C2E-6F3DEF9375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58490" y="1600845"/>
            <a:ext cx="5196119" cy="3468898"/>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a:extLst>
              <a:ext uri="{FF2B5EF4-FFF2-40B4-BE49-F238E27FC236}">
                <a16:creationId xmlns:a16="http://schemas.microsoft.com/office/drawing/2014/main" id="{490FC297-CA62-68BB-5CFB-895742609DB0}"/>
              </a:ext>
            </a:extLst>
          </p:cNvPr>
          <p:cNvSpPr>
            <a:spLocks noGrp="1"/>
          </p:cNvSpPr>
          <p:nvPr>
            <p:ph type="title"/>
          </p:nvPr>
        </p:nvSpPr>
        <p:spPr>
          <a:xfrm>
            <a:off x="1198563" y="281626"/>
            <a:ext cx="3285140" cy="541279"/>
          </a:xfrm>
        </p:spPr>
        <p:txBody>
          <a:bodyPr vert="horz" lIns="91440" tIns="45720" rIns="91440" bIns="45720" rtlCol="0">
            <a:normAutofit/>
          </a:bodyPr>
          <a:lstStyle/>
          <a:p>
            <a:pPr algn="l"/>
            <a:r>
              <a:rPr lang="en-US" sz="2800" dirty="0">
                <a:latin typeface="Times New Roman" panose="02020603050405020304" pitchFamily="18" charset="0"/>
                <a:cs typeface="Times New Roman" panose="02020603050405020304" pitchFamily="18" charset="0"/>
              </a:rPr>
              <a:t>INTRODUCTION</a:t>
            </a:r>
          </a:p>
        </p:txBody>
      </p:sp>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p:nvPr/>
        </p:nvSpPr>
        <p:spPr>
          <a:xfrm>
            <a:off x="1198563" y="281626"/>
            <a:ext cx="3285140" cy="54127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800" dirty="0">
                <a:latin typeface="Times New Roman" panose="02020603050405020304" pitchFamily="18" charset="0"/>
                <a:cs typeface="Times New Roman" panose="02020603050405020304" pitchFamily="18" charset="0"/>
              </a:rPr>
              <a:t>BACKGROUND</a:t>
            </a:r>
          </a:p>
        </p:txBody>
      </p:sp>
      <p:sp>
        <p:nvSpPr>
          <p:cNvPr id="6" name="Subtitle 2"/>
          <p:cNvSpPr txBox="1"/>
          <p:nvPr/>
        </p:nvSpPr>
        <p:spPr>
          <a:xfrm>
            <a:off x="1198562" y="1113871"/>
            <a:ext cx="10688637" cy="4258158"/>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Key factors affecting bike-sharing demand: User characteristics (age, gender, income, trip purpose), environmental factors (weather, time of day, day of the week, season), and contextual variables (bike availability, infrastructure, pricing, policies).</a:t>
            </a:r>
          </a:p>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Impact of weather conditions: Research has shown significant influence of temperature, humidity, and precipitation on bike-sharing usage patterns (</a:t>
            </a:r>
            <a:r>
              <a:rPr lang="en-US" sz="1400" b="0" i="0" dirty="0" err="1">
                <a:effectLst/>
                <a:latin typeface="Calibri" panose="020F0502020204030204" pitchFamily="34" charset="0"/>
                <a:cs typeface="Calibri" panose="020F0502020204030204" pitchFamily="34" charset="0"/>
              </a:rPr>
              <a:t>Gebhart</a:t>
            </a:r>
            <a:r>
              <a:rPr lang="en-US" sz="1400" b="0" i="0" dirty="0">
                <a:effectLst/>
                <a:latin typeface="Calibri" panose="020F0502020204030204" pitchFamily="34" charset="0"/>
                <a:cs typeface="Calibri" panose="020F0502020204030204" pitchFamily="34" charset="0"/>
              </a:rPr>
              <a:t> and Noland, 2014; Faghih-Imani et al., 2017).</a:t>
            </a:r>
          </a:p>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Role of time factors: Bike-sharing demand is higher during weekdays and peak commuting hours, as well as in warmer months (El-</a:t>
            </a:r>
            <a:r>
              <a:rPr lang="en-US" sz="1400" b="0" i="0" dirty="0" err="1">
                <a:effectLst/>
                <a:latin typeface="Calibri" panose="020F0502020204030204" pitchFamily="34" charset="0"/>
                <a:cs typeface="Calibri" panose="020F0502020204030204" pitchFamily="34" charset="0"/>
              </a:rPr>
              <a:t>Assi</a:t>
            </a:r>
            <a:r>
              <a:rPr lang="en-US" sz="1400" b="0" i="0" dirty="0">
                <a:effectLst/>
                <a:latin typeface="Calibri" panose="020F0502020204030204" pitchFamily="34" charset="0"/>
                <a:cs typeface="Calibri" panose="020F0502020204030204" pitchFamily="34" charset="0"/>
              </a:rPr>
              <a:t> et al., 2017; Chen et al., 2016).</a:t>
            </a:r>
          </a:p>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Importance of user characteristics: Higher-income individuals and younger adults are more likely to use bike-sharing systems, with different usage patterns for commuting and leisure trips (Fishman et al., 2014; Wang et al., 2019).</a:t>
            </a:r>
          </a:p>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Contextual variables: Availability of bikes and docking stations, infrastructure quality, pricing schemes, and local policies can significantly affect bike-sharing demand (</a:t>
            </a:r>
            <a:r>
              <a:rPr lang="en-US" sz="1400" b="0" i="0" dirty="0" err="1">
                <a:effectLst/>
                <a:latin typeface="Calibri" panose="020F0502020204030204" pitchFamily="34" charset="0"/>
                <a:cs typeface="Calibri" panose="020F0502020204030204" pitchFamily="34" charset="0"/>
              </a:rPr>
              <a:t>Romanillos</a:t>
            </a:r>
            <a:r>
              <a:rPr lang="en-US" sz="1400" b="0" i="0" dirty="0">
                <a:effectLst/>
                <a:latin typeface="Calibri" panose="020F0502020204030204" pitchFamily="34" charset="0"/>
                <a:cs typeface="Calibri" panose="020F0502020204030204" pitchFamily="34" charset="0"/>
              </a:rPr>
              <a:t> et al., 2016).</a:t>
            </a:r>
            <a:endParaRPr lang="en-US" sz="1400" dirty="0">
              <a:latin typeface="Calibri" panose="020F0502020204030204" pitchFamily="34" charset="0"/>
              <a:cs typeface="Calibri" panose="020F0502020204030204" pitchFamily="34" charset="0"/>
            </a:endParaRPr>
          </a:p>
        </p:txBody>
      </p:sp>
      <p:pic>
        <p:nvPicPr>
          <p:cNvPr id="7" name="Picture 6"/>
          <p:cNvPicPr>
            <a:picLocks noChangeAspect="1"/>
          </p:cNvPicPr>
          <p:nvPr/>
        </p:nvPicPr>
        <p:blipFill>
          <a:blip r:embed="rId3">
            <a:duotone>
              <a:prstClr val="black"/>
              <a:schemeClr val="tx2">
                <a:tint val="45000"/>
                <a:satMod val="400000"/>
              </a:schemeClr>
            </a:duotone>
          </a:blip>
          <a:stretch>
            <a:fillRect/>
          </a:stretch>
        </p:blipFill>
        <p:spPr>
          <a:xfrm>
            <a:off x="6781068" y="6695932"/>
            <a:ext cx="5204477" cy="8235"/>
          </a:xfrm>
          <a:prstGeom prst="rect">
            <a:avLst/>
          </a:prstGeom>
        </p:spPr>
      </p:pic>
      <p:pic>
        <p:nvPicPr>
          <p:cNvPr id="8" name="Picture 7"/>
          <p:cNvPicPr>
            <a:picLocks noChangeAspect="1"/>
          </p:cNvPicPr>
          <p:nvPr/>
        </p:nvPicPr>
        <p:blipFill>
          <a:blip r:embed="rId4">
            <a:duotone>
              <a:schemeClr val="accent3">
                <a:shade val="45000"/>
                <a:satMod val="135000"/>
              </a:schemeClr>
              <a:prstClr val="white"/>
            </a:duotone>
          </a:blip>
          <a:stretch>
            <a:fillRect/>
          </a:stretch>
        </p:blipFill>
        <p:spPr>
          <a:xfrm>
            <a:off x="10814933" y="6334633"/>
            <a:ext cx="369534" cy="369534"/>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8" name="Picture 7"/>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9" name="Title 1"/>
          <p:cNvSpPr txBox="1"/>
          <p:nvPr/>
        </p:nvSpPr>
        <p:spPr>
          <a:xfrm>
            <a:off x="1198563" y="281626"/>
            <a:ext cx="2686587" cy="54127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800" dirty="0">
                <a:latin typeface="Times New Roman" panose="02020603050405020304" pitchFamily="18" charset="0"/>
                <a:cs typeface="Times New Roman" panose="02020603050405020304" pitchFamily="18" charset="0"/>
              </a:rPr>
              <a:t>HYPOTHESIS</a:t>
            </a:r>
          </a:p>
        </p:txBody>
      </p:sp>
      <p:sp>
        <p:nvSpPr>
          <p:cNvPr id="10" name="Subtitle 2"/>
          <p:cNvSpPr txBox="1"/>
          <p:nvPr/>
        </p:nvSpPr>
        <p:spPr>
          <a:xfrm>
            <a:off x="1198563" y="1946916"/>
            <a:ext cx="5145578" cy="2697185"/>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342900" indent="-342900">
              <a:lnSpc>
                <a:spcPct val="110000"/>
              </a:lnSpc>
              <a:buFont typeface="+mj-lt"/>
              <a:buAutoNum type="arabicPeriod"/>
            </a:pPr>
            <a:r>
              <a:rPr lang="en-US" sz="1400" dirty="0">
                <a:latin typeface="Calibri" panose="020F0502020204030204" pitchFamily="34" charset="0"/>
                <a:cs typeface="Calibri" panose="020F0502020204030204" pitchFamily="34" charset="0"/>
              </a:rPr>
              <a:t>Higher temperatures lead to an increase in bike rentals.</a:t>
            </a:r>
          </a:p>
          <a:p>
            <a:pPr>
              <a:lnSpc>
                <a:spcPct val="110000"/>
              </a:lnSpc>
              <a:buFont typeface="+mj-lt"/>
              <a:buAutoNum type="arabicPeriod"/>
            </a:pPr>
            <a:endParaRPr lang="en-US" sz="1400" dirty="0">
              <a:latin typeface="Calibri" panose="020F0502020204030204" pitchFamily="34" charset="0"/>
              <a:cs typeface="Calibri" panose="020F0502020204030204" pitchFamily="34" charset="0"/>
            </a:endParaRPr>
          </a:p>
          <a:p>
            <a:pPr marL="342900" indent="-342900">
              <a:lnSpc>
                <a:spcPct val="110000"/>
              </a:lnSpc>
              <a:buFont typeface="+mj-lt"/>
              <a:buAutoNum type="arabicPeriod"/>
            </a:pPr>
            <a:r>
              <a:rPr lang="en-US" sz="1400" dirty="0">
                <a:latin typeface="Calibri" panose="020F0502020204030204" pitchFamily="34" charset="0"/>
                <a:cs typeface="Calibri" panose="020F0502020204030204" pitchFamily="34" charset="0"/>
              </a:rPr>
              <a:t>Bike rentals are more frequent in the early morning and evening.</a:t>
            </a:r>
          </a:p>
          <a:p>
            <a:pPr marL="342900" indent="-342900">
              <a:lnSpc>
                <a:spcPct val="110000"/>
              </a:lnSpc>
              <a:buFont typeface="+mj-lt"/>
              <a:buAutoNum type="arabicPeriod"/>
            </a:pPr>
            <a:endParaRPr lang="en-US" sz="1400" dirty="0">
              <a:latin typeface="Calibri" panose="020F0502020204030204" pitchFamily="34" charset="0"/>
              <a:cs typeface="Calibri" panose="020F0502020204030204" pitchFamily="34" charset="0"/>
            </a:endParaRPr>
          </a:p>
          <a:p>
            <a:pPr marL="342900" indent="-342900">
              <a:lnSpc>
                <a:spcPct val="110000"/>
              </a:lnSpc>
              <a:buFont typeface="+mj-lt"/>
              <a:buAutoNum type="arabicPeriod"/>
            </a:pPr>
            <a:r>
              <a:rPr lang="en-US" sz="1400" dirty="0">
                <a:latin typeface="Calibri" panose="020F0502020204030204" pitchFamily="34" charset="0"/>
                <a:cs typeface="Calibri" panose="020F0502020204030204" pitchFamily="34" charset="0"/>
              </a:rPr>
              <a:t>Bike rentals will be low on weekends compared to weekdays. </a:t>
            </a:r>
          </a:p>
        </p:txBody>
      </p:sp>
      <p:pic>
        <p:nvPicPr>
          <p:cNvPr id="1026" name="Picture 2" descr="Bike-share programs are shifting gears and prioritizing equity | Grist">
            <a:extLst>
              <a:ext uri="{FF2B5EF4-FFF2-40B4-BE49-F238E27FC236}">
                <a16:creationId xmlns:a16="http://schemas.microsoft.com/office/drawing/2014/main" id="{A6CD5DC5-6ECF-671E-EC56-438819EAC6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4943" y="1624335"/>
            <a:ext cx="5368473" cy="3019766"/>
          </a:xfrm>
          <a:prstGeom prst="rect">
            <a:avLst/>
          </a:prstGeom>
          <a:noFill/>
          <a:extLst>
            <a:ext uri="{909E8E84-426E-40DD-AFC4-6F175D3DCCD1}">
              <a14:hiddenFill xmlns:a14="http://schemas.microsoft.com/office/drawing/2010/main">
                <a:solidFill>
                  <a:srgbClr val="FFFFFF"/>
                </a:solidFill>
              </a14:hiddenFill>
            </a:ext>
          </a:extLst>
        </p:spPr>
      </p:pic>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8" name="Picture 7"/>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9" name="Title 1"/>
          <p:cNvSpPr txBox="1"/>
          <p:nvPr/>
        </p:nvSpPr>
        <p:spPr>
          <a:xfrm>
            <a:off x="1198563" y="281626"/>
            <a:ext cx="4382430" cy="54127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800" dirty="0">
                <a:latin typeface="Times New Roman" panose="02020603050405020304" pitchFamily="18" charset="0"/>
                <a:cs typeface="Times New Roman" panose="02020603050405020304" pitchFamily="18" charset="0"/>
              </a:rPr>
              <a:t>RESEARCH QUESTIONS</a:t>
            </a:r>
          </a:p>
        </p:txBody>
      </p:sp>
      <p:sp>
        <p:nvSpPr>
          <p:cNvPr id="10" name="Subtitle 2"/>
          <p:cNvSpPr txBox="1"/>
          <p:nvPr/>
        </p:nvSpPr>
        <p:spPr>
          <a:xfrm>
            <a:off x="1510202" y="1104531"/>
            <a:ext cx="5096101" cy="4708225"/>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mj-lt"/>
              <a:buAutoNum type="arabicPeriod"/>
            </a:pPr>
            <a:r>
              <a:rPr lang="en-US" sz="1400" dirty="0">
                <a:latin typeface="Calibri" panose="020F0502020204030204" pitchFamily="34" charset="0"/>
                <a:cs typeface="Calibri" panose="020F0502020204030204" pitchFamily="34" charset="0"/>
              </a:rPr>
              <a:t>Which model can better predict the hourly demand for bikes in Seoul using historical data and environmental factors out of OLS, Decision Tree Regressor, Random Forest ?</a:t>
            </a:r>
          </a:p>
          <a:p>
            <a:pPr>
              <a:lnSpc>
                <a:spcPct val="110000"/>
              </a:lnSpc>
              <a:buFont typeface="+mj-lt"/>
              <a:buAutoNum type="arabicPeriod"/>
            </a:pPr>
            <a:endParaRPr lang="en-US" sz="1400" dirty="0">
              <a:latin typeface="Calibri" panose="020F0502020204030204" pitchFamily="34" charset="0"/>
              <a:cs typeface="Calibri" panose="020F0502020204030204" pitchFamily="34" charset="0"/>
            </a:endParaRPr>
          </a:p>
          <a:p>
            <a:pPr>
              <a:lnSpc>
                <a:spcPct val="110000"/>
              </a:lnSpc>
              <a:buFont typeface="+mj-lt"/>
              <a:buAutoNum type="arabicPeriod"/>
            </a:pPr>
            <a:r>
              <a:rPr lang="en-US" sz="1400" dirty="0">
                <a:latin typeface="Calibri" panose="020F0502020204030204" pitchFamily="34" charset="0"/>
                <a:cs typeface="Calibri" panose="020F0502020204030204" pitchFamily="34" charset="0"/>
              </a:rPr>
              <a:t>How accurately can we predict the hourly demand for bikes in Seoul using historical data and environmental factors ?</a:t>
            </a:r>
          </a:p>
          <a:p>
            <a:pPr>
              <a:lnSpc>
                <a:spcPct val="110000"/>
              </a:lnSpc>
              <a:buFont typeface="+mj-lt"/>
              <a:buAutoNum type="arabicPeriod"/>
            </a:pPr>
            <a:endParaRPr lang="en-US" sz="1400" dirty="0">
              <a:latin typeface="Calibri" panose="020F0502020204030204" pitchFamily="34" charset="0"/>
              <a:cs typeface="Calibri" panose="020F0502020204030204" pitchFamily="34" charset="0"/>
            </a:endParaRPr>
          </a:p>
          <a:p>
            <a:pPr>
              <a:lnSpc>
                <a:spcPct val="110000"/>
              </a:lnSpc>
              <a:buFont typeface="+mj-lt"/>
              <a:buAutoNum type="arabicPeriod"/>
            </a:pPr>
            <a:r>
              <a:rPr lang="en-US" sz="1400" dirty="0">
                <a:latin typeface="Calibri" panose="020F0502020204030204" pitchFamily="34" charset="0"/>
                <a:cs typeface="Calibri" panose="020F0502020204030204" pitchFamily="34" charset="0"/>
              </a:rPr>
              <a:t>What are the 3 most important features for bike demand prediction ?</a:t>
            </a:r>
          </a:p>
        </p:txBody>
      </p:sp>
      <p:pic>
        <p:nvPicPr>
          <p:cNvPr id="2062" name="Picture 14" descr="a blue question mark painted on the ground">
            <a:extLst>
              <a:ext uri="{FF2B5EF4-FFF2-40B4-BE49-F238E27FC236}">
                <a16:creationId xmlns:a16="http://schemas.microsoft.com/office/drawing/2014/main" id="{D7A743E1-0293-3615-A1C1-7930A07FA4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34943" y="959731"/>
            <a:ext cx="3749524" cy="4997823"/>
          </a:xfrm>
          <a:prstGeom prst="rect">
            <a:avLst/>
          </a:prstGeom>
          <a:noFill/>
          <a:extLst>
            <a:ext uri="{909E8E84-426E-40DD-AFC4-6F175D3DCCD1}">
              <a14:hiddenFill xmlns:a14="http://schemas.microsoft.com/office/drawing/2010/main">
                <a:solidFill>
                  <a:srgbClr val="FFFFFF"/>
                </a:solidFill>
              </a14:hiddenFill>
            </a:ext>
          </a:extLst>
        </p:spPr>
      </p:pic>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9" name="Title 1"/>
          <p:cNvSpPr txBox="1"/>
          <p:nvPr/>
        </p:nvSpPr>
        <p:spPr>
          <a:xfrm>
            <a:off x="1350963" y="434026"/>
            <a:ext cx="3348739" cy="541279"/>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800" dirty="0">
                <a:latin typeface="Times New Roman" panose="02020603050405020304" pitchFamily="18" charset="0"/>
                <a:cs typeface="Times New Roman" panose="02020603050405020304" pitchFamily="18" charset="0"/>
              </a:rPr>
              <a:t>METHODOLOGY</a:t>
            </a:r>
          </a:p>
        </p:txBody>
      </p:sp>
      <p:sp>
        <p:nvSpPr>
          <p:cNvPr id="10" name="Subtitle 2"/>
          <p:cNvSpPr txBox="1"/>
          <p:nvPr/>
        </p:nvSpPr>
        <p:spPr>
          <a:xfrm>
            <a:off x="1307294" y="1241670"/>
            <a:ext cx="6119440" cy="5182304"/>
          </a:xfrm>
          <a:prstGeom prst="rect">
            <a:avLst/>
          </a:prstGeom>
        </p:spPr>
        <p:txBody>
          <a:bodyPr vert="horz" lIns="91440" tIns="45720" rIns="91440" bIns="45720" rtlCol="0" anchor="ctr">
            <a:no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0" indent="0">
              <a:lnSpc>
                <a:spcPct val="110000"/>
              </a:lnSpc>
              <a:buNone/>
            </a:pPr>
            <a:r>
              <a:rPr lang="en-US" sz="1800" dirty="0">
                <a:latin typeface="Calibri" panose="020F0502020204030204" pitchFamily="34" charset="0"/>
                <a:ea typeface="Calibri" panose="020F0502020204030204" pitchFamily="34" charset="0"/>
                <a:cs typeface="Calibri" panose="020F0502020204030204" pitchFamily="34" charset="0"/>
              </a:rPr>
              <a:t>Dataset :</a:t>
            </a:r>
          </a:p>
          <a:p>
            <a:pPr>
              <a:lnSpc>
                <a:spcPct val="110000"/>
              </a:lnSpc>
              <a:buFont typeface="Courier New" panose="02070309020205020404" pitchFamily="49" charset="0"/>
              <a:buChar char="o"/>
            </a:pPr>
            <a:r>
              <a:rPr lang="en-US" sz="1400" b="0" i="0" dirty="0">
                <a:effectLst/>
                <a:latin typeface="Calibri" panose="020F0502020204030204" pitchFamily="34" charset="0"/>
                <a:ea typeface="Calibri" panose="020F0502020204030204" pitchFamily="34" charset="0"/>
                <a:cs typeface="Calibri" panose="020F0502020204030204" pitchFamily="34" charset="0"/>
              </a:rPr>
              <a:t>The dataset comprises 14 attributes and 8760 instances. It contains weather-related details, bike rental counts per hour, along with date information.</a:t>
            </a:r>
          </a:p>
          <a:p>
            <a:pPr>
              <a:lnSpc>
                <a:spcPct val="110000"/>
              </a:lnSpc>
              <a:buFont typeface="Courier New" panose="02070309020205020404" pitchFamily="49" charset="0"/>
              <a:buChar char="o"/>
            </a:pPr>
            <a:r>
              <a:rPr lang="en-US" sz="1400" b="0" i="0" dirty="0">
                <a:effectLst/>
                <a:latin typeface="Calibri" panose="020F0502020204030204" pitchFamily="34" charset="0"/>
                <a:ea typeface="Calibri" panose="020F0502020204030204" pitchFamily="34" charset="0"/>
                <a:cs typeface="Calibri" panose="020F0502020204030204" pitchFamily="34" charset="0"/>
              </a:rPr>
              <a:t> Each group of 24 instances represents a day of the year, and the primary objective is to use this dataset to forecast the number of bikes rented per hour.</a:t>
            </a:r>
          </a:p>
          <a:p>
            <a:pPr marL="0" indent="0">
              <a:lnSpc>
                <a:spcPct val="110000"/>
              </a:lnSpc>
              <a:buNone/>
            </a:pPr>
            <a:r>
              <a:rPr lang="en-US" sz="1800" dirty="0">
                <a:latin typeface="Calibri" panose="020F0502020204030204" pitchFamily="34" charset="0"/>
                <a:ea typeface="Calibri" panose="020F0502020204030204" pitchFamily="34" charset="0"/>
                <a:cs typeface="Calibri" panose="020F0502020204030204" pitchFamily="34" charset="0"/>
              </a:rPr>
              <a:t>Data Cleaning:</a:t>
            </a:r>
            <a:endParaRPr lang="en-US" sz="1800" b="0" i="0" dirty="0">
              <a:effectLst/>
              <a:latin typeface="Calibri" panose="020F0502020204030204" pitchFamily="34" charset="0"/>
              <a:ea typeface="Calibri" panose="020F0502020204030204" pitchFamily="34" charset="0"/>
              <a:cs typeface="Calibri" panose="020F0502020204030204" pitchFamily="34" charset="0"/>
            </a:endParaRPr>
          </a:p>
          <a:p>
            <a:pPr>
              <a:lnSpc>
                <a:spcPct val="110000"/>
              </a:lnSpc>
              <a:buFont typeface="Courier New" panose="02070309020205020404" pitchFamily="49" charset="0"/>
              <a:buChar char="o"/>
            </a:pPr>
            <a:r>
              <a:rPr lang="en-US" sz="1400" b="0" i="0" dirty="0">
                <a:effectLst/>
                <a:latin typeface="Calibri" panose="020F0502020204030204" pitchFamily="34" charset="0"/>
                <a:ea typeface="Calibri" panose="020F0502020204030204" pitchFamily="34" charset="0"/>
                <a:cs typeface="Calibri" panose="020F0502020204030204" pitchFamily="34" charset="0"/>
              </a:rPr>
              <a:t>No duplicate, null, or missing values in the dataset. </a:t>
            </a:r>
          </a:p>
          <a:p>
            <a:pPr>
              <a:lnSpc>
                <a:spcPct val="110000"/>
              </a:lnSpc>
              <a:buFont typeface="Courier New" panose="02070309020205020404" pitchFamily="49" charset="0"/>
              <a:buChar char="o"/>
            </a:pPr>
            <a:r>
              <a:rPr lang="en-US" sz="1400" b="0" i="0" dirty="0">
                <a:effectLst/>
                <a:latin typeface="Calibri" panose="020F0502020204030204" pitchFamily="34" charset="0"/>
                <a:ea typeface="Calibri" panose="020F0502020204030204" pitchFamily="34" charset="0"/>
                <a:cs typeface="Calibri" panose="020F0502020204030204" pitchFamily="34" charset="0"/>
              </a:rPr>
              <a:t>However, we observed that some columns exhibited significant skewness</a:t>
            </a:r>
            <a:r>
              <a:rPr lang="en-US" sz="1400" dirty="0">
                <a:latin typeface="Calibri" panose="020F0502020204030204" pitchFamily="34" charset="0"/>
                <a:ea typeface="Calibri" panose="020F0502020204030204" pitchFamily="34" charset="0"/>
                <a:cs typeface="Calibri" panose="020F0502020204030204" pitchFamily="34" charset="0"/>
              </a:rPr>
              <a:t>. </a:t>
            </a:r>
            <a:r>
              <a:rPr lang="en-US" sz="1400" b="0" i="0" dirty="0">
                <a:effectLst/>
                <a:latin typeface="Calibri" panose="020F0502020204030204" pitchFamily="34" charset="0"/>
                <a:ea typeface="Calibri" panose="020F0502020204030204" pitchFamily="34" charset="0"/>
                <a:cs typeface="Calibri" panose="020F0502020204030204" pitchFamily="34" charset="0"/>
              </a:rPr>
              <a:t>Therefore, we </a:t>
            </a:r>
            <a:r>
              <a:rPr lang="en-US" sz="1400" dirty="0">
                <a:latin typeface="Calibri" panose="020F0502020204030204" pitchFamily="34" charset="0"/>
                <a:ea typeface="Calibri" panose="020F0502020204030204" pitchFamily="34" charset="0"/>
                <a:cs typeface="Calibri" panose="020F0502020204030204" pitchFamily="34" charset="0"/>
              </a:rPr>
              <a:t>have </a:t>
            </a:r>
            <a:r>
              <a:rPr lang="en-US" sz="1400" b="0" i="0" dirty="0">
                <a:effectLst/>
                <a:latin typeface="Calibri" panose="020F0502020204030204" pitchFamily="34" charset="0"/>
                <a:ea typeface="Calibri" panose="020F0502020204030204" pitchFamily="34" charset="0"/>
                <a:cs typeface="Calibri" panose="020F0502020204030204" pitchFamily="34" charset="0"/>
              </a:rPr>
              <a:t>applied power transformation technique to standardize the data.</a:t>
            </a:r>
          </a:p>
          <a:p>
            <a:pPr>
              <a:lnSpc>
                <a:spcPct val="110000"/>
              </a:lnSpc>
              <a:buFont typeface="Courier New" panose="02070309020205020404" pitchFamily="49" charset="0"/>
              <a:buChar char="o"/>
            </a:pPr>
            <a:r>
              <a:rPr lang="en-US" sz="1400" dirty="0">
                <a:latin typeface="Calibri" panose="020F0502020204030204" pitchFamily="34" charset="0"/>
                <a:ea typeface="Calibri" panose="020F0502020204030204" pitchFamily="34" charset="0"/>
                <a:cs typeface="Calibri" panose="020F0502020204030204" pitchFamily="34" charset="0"/>
              </a:rPr>
              <a:t>As part of data cleaning, we have removed variables such as Functioning day because it is redundant and  Dew point temperature, since it is highly correlated with Temperature variable.</a:t>
            </a:r>
          </a:p>
          <a:p>
            <a:pPr>
              <a:lnSpc>
                <a:spcPct val="110000"/>
              </a:lnSpc>
              <a:buFont typeface="Courier New" panose="02070309020205020404" pitchFamily="49" charset="0"/>
              <a:buChar char="o"/>
            </a:pPr>
            <a:endParaRPr lang="en-US" sz="1400" b="0" i="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2" name="Picture 1" descr="A picture containing graphical user interface&#10;&#10;Description automatically generated">
            <a:extLst>
              <a:ext uri="{FF2B5EF4-FFF2-40B4-BE49-F238E27FC236}">
                <a16:creationId xmlns:a16="http://schemas.microsoft.com/office/drawing/2014/main" id="{16578929-D16B-6191-F44E-116F3767D0DD}"/>
              </a:ext>
            </a:extLst>
          </p:cNvPr>
          <p:cNvPicPr>
            <a:picLocks noChangeAspect="1"/>
          </p:cNvPicPr>
          <p:nvPr/>
        </p:nvPicPr>
        <p:blipFill>
          <a:blip r:embed="rId4"/>
          <a:stretch>
            <a:fillRect/>
          </a:stretch>
        </p:blipFill>
        <p:spPr>
          <a:xfrm>
            <a:off x="7470321" y="1782961"/>
            <a:ext cx="4553152" cy="2914015"/>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8" name="Title 1"/>
          <p:cNvSpPr txBox="1"/>
          <p:nvPr/>
        </p:nvSpPr>
        <p:spPr>
          <a:xfrm>
            <a:off x="1224838" y="117070"/>
            <a:ext cx="2597249" cy="364288"/>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1600" dirty="0">
                <a:latin typeface="Calibri" panose="020F0502020204030204" pitchFamily="34" charset="0"/>
                <a:ea typeface="Calibri" panose="020F0502020204030204" pitchFamily="34" charset="0"/>
                <a:cs typeface="Calibri" panose="020F0502020204030204" pitchFamily="34" charset="0"/>
              </a:rPr>
              <a:t>Data Transformation :</a:t>
            </a:r>
          </a:p>
        </p:txBody>
      </p:sp>
      <p:sp>
        <p:nvSpPr>
          <p:cNvPr id="10" name="Subtitle 2"/>
          <p:cNvSpPr txBox="1"/>
          <p:nvPr/>
        </p:nvSpPr>
        <p:spPr>
          <a:xfrm>
            <a:off x="7843001" y="696591"/>
            <a:ext cx="4142543" cy="1331805"/>
          </a:xfrm>
          <a:prstGeom prst="rect">
            <a:avLst/>
          </a:prstGeom>
        </p:spPr>
        <p:txBody>
          <a:bodyPr vert="horz" lIns="91440" tIns="45720" rIns="91440" bIns="45720" rtlCol="0" anchor="ctr">
            <a:no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Courier New" panose="02070309020205020404" pitchFamily="49" charset="0"/>
              <a:buChar char="o"/>
            </a:pPr>
            <a:r>
              <a:rPr lang="en-US" sz="1400" dirty="0">
                <a:latin typeface="Calibri" panose="020F0502020204030204" pitchFamily="34" charset="0"/>
                <a:cs typeface="Calibri" panose="020F0502020204030204" pitchFamily="34" charset="0"/>
              </a:rPr>
              <a:t>Upon applying power transformation technique, the data appears to be mostly normally distributed, as evidenced by the before and after transformation figures.</a:t>
            </a:r>
          </a:p>
        </p:txBody>
      </p:sp>
      <p:pic>
        <p:nvPicPr>
          <p:cNvPr id="2" name="Picture 1" descr="Graphical user interface, chart&#10;&#10;Description automatically generated">
            <a:extLst>
              <a:ext uri="{FF2B5EF4-FFF2-40B4-BE49-F238E27FC236}">
                <a16:creationId xmlns:a16="http://schemas.microsoft.com/office/drawing/2014/main" id="{53D2CBED-A5D9-5D7A-E7D2-38B527F6240E}"/>
              </a:ext>
            </a:extLst>
          </p:cNvPr>
          <p:cNvPicPr>
            <a:picLocks noChangeAspect="1"/>
          </p:cNvPicPr>
          <p:nvPr/>
        </p:nvPicPr>
        <p:blipFill>
          <a:blip r:embed="rId4"/>
          <a:stretch>
            <a:fillRect/>
          </a:stretch>
        </p:blipFill>
        <p:spPr>
          <a:xfrm>
            <a:off x="1647616" y="598428"/>
            <a:ext cx="2703025" cy="2542835"/>
          </a:xfrm>
          <a:prstGeom prst="rect">
            <a:avLst/>
          </a:prstGeom>
        </p:spPr>
      </p:pic>
      <p:pic>
        <p:nvPicPr>
          <p:cNvPr id="3" name="Picture 2" descr="Graphical user interface&#10;&#10;Description automatically generated">
            <a:extLst>
              <a:ext uri="{FF2B5EF4-FFF2-40B4-BE49-F238E27FC236}">
                <a16:creationId xmlns:a16="http://schemas.microsoft.com/office/drawing/2014/main" id="{3E640A7B-4B97-336D-A76F-2D44E4F1D761}"/>
              </a:ext>
            </a:extLst>
          </p:cNvPr>
          <p:cNvPicPr>
            <a:picLocks noChangeAspect="1"/>
          </p:cNvPicPr>
          <p:nvPr/>
        </p:nvPicPr>
        <p:blipFill>
          <a:blip r:embed="rId5"/>
          <a:stretch>
            <a:fillRect/>
          </a:stretch>
        </p:blipFill>
        <p:spPr>
          <a:xfrm>
            <a:off x="4776152" y="593594"/>
            <a:ext cx="2947143" cy="2584156"/>
          </a:xfrm>
          <a:prstGeom prst="rect">
            <a:avLst/>
          </a:prstGeom>
        </p:spPr>
      </p:pic>
      <p:sp>
        <p:nvSpPr>
          <p:cNvPr id="4" name="Subtitle 2">
            <a:extLst>
              <a:ext uri="{FF2B5EF4-FFF2-40B4-BE49-F238E27FC236}">
                <a16:creationId xmlns:a16="http://schemas.microsoft.com/office/drawing/2014/main" id="{4ACD5F04-C9D6-CB21-2DD5-F8AD1C796661}"/>
              </a:ext>
            </a:extLst>
          </p:cNvPr>
          <p:cNvSpPr txBox="1"/>
          <p:nvPr/>
        </p:nvSpPr>
        <p:spPr>
          <a:xfrm>
            <a:off x="2508664" y="3141263"/>
            <a:ext cx="1342163" cy="225397"/>
          </a:xfrm>
          <a:prstGeom prst="rect">
            <a:avLst/>
          </a:prstGeom>
        </p:spPr>
        <p:txBody>
          <a:bodyPr vert="horz" lIns="91440" tIns="45720" rIns="91440" bIns="45720" rtlCol="0" anchor="ctr">
            <a:normAutofit fontScale="92500"/>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0" indent="0">
              <a:lnSpc>
                <a:spcPct val="110000"/>
              </a:lnSpc>
              <a:buNone/>
            </a:pPr>
            <a:r>
              <a:rPr lang="en-US" sz="900" dirty="0">
                <a:latin typeface="Calibri" panose="020F0502020204030204" pitchFamily="34" charset="0"/>
                <a:cs typeface="Calibri" panose="020F0502020204030204" pitchFamily="34" charset="0"/>
              </a:rPr>
              <a:t>Before Transformation</a:t>
            </a:r>
          </a:p>
        </p:txBody>
      </p:sp>
      <p:sp>
        <p:nvSpPr>
          <p:cNvPr id="12" name="Subtitle 2">
            <a:extLst>
              <a:ext uri="{FF2B5EF4-FFF2-40B4-BE49-F238E27FC236}">
                <a16:creationId xmlns:a16="http://schemas.microsoft.com/office/drawing/2014/main" id="{E3096996-0B75-C51A-0B66-3748C1140CD4}"/>
              </a:ext>
            </a:extLst>
          </p:cNvPr>
          <p:cNvSpPr txBox="1"/>
          <p:nvPr/>
        </p:nvSpPr>
        <p:spPr>
          <a:xfrm>
            <a:off x="5851544" y="3141263"/>
            <a:ext cx="1175113" cy="225397"/>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0" indent="0">
              <a:lnSpc>
                <a:spcPct val="110000"/>
              </a:lnSpc>
              <a:buNone/>
            </a:pPr>
            <a:r>
              <a:rPr lang="en-US" sz="800" dirty="0">
                <a:latin typeface="Calibri" panose="020F0502020204030204" pitchFamily="34" charset="0"/>
                <a:cs typeface="Calibri" panose="020F0502020204030204" pitchFamily="34" charset="0"/>
              </a:rPr>
              <a:t>After Transformation</a:t>
            </a:r>
          </a:p>
        </p:txBody>
      </p:sp>
      <p:pic>
        <p:nvPicPr>
          <p:cNvPr id="13" name="Picture 12" descr="Diagram&#10;&#10;Description automatically generated">
            <a:extLst>
              <a:ext uri="{FF2B5EF4-FFF2-40B4-BE49-F238E27FC236}">
                <a16:creationId xmlns:a16="http://schemas.microsoft.com/office/drawing/2014/main" id="{38ED133E-4D38-7A54-6CE0-92BA2DEE45E5}"/>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798576" y="3429000"/>
            <a:ext cx="2552065" cy="2766060"/>
          </a:xfrm>
          <a:prstGeom prst="rect">
            <a:avLst/>
          </a:prstGeom>
          <a:noFill/>
          <a:ln>
            <a:noFill/>
          </a:ln>
        </p:spPr>
      </p:pic>
      <p:pic>
        <p:nvPicPr>
          <p:cNvPr id="14" name="Picture 13" descr="Graphical user interface, diagram&#10;&#10;Description automatically generated">
            <a:extLst>
              <a:ext uri="{FF2B5EF4-FFF2-40B4-BE49-F238E27FC236}">
                <a16:creationId xmlns:a16="http://schemas.microsoft.com/office/drawing/2014/main" id="{D0D4453F-9E9B-8BBD-20F4-819F81600D38}"/>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997503" y="3429000"/>
            <a:ext cx="2504440" cy="2776855"/>
          </a:xfrm>
          <a:prstGeom prst="rect">
            <a:avLst/>
          </a:prstGeom>
          <a:noFill/>
          <a:ln>
            <a:noFill/>
          </a:ln>
        </p:spPr>
      </p:pic>
      <p:sp>
        <p:nvSpPr>
          <p:cNvPr id="15" name="Subtitle 2">
            <a:extLst>
              <a:ext uri="{FF2B5EF4-FFF2-40B4-BE49-F238E27FC236}">
                <a16:creationId xmlns:a16="http://schemas.microsoft.com/office/drawing/2014/main" id="{14914A6A-BB39-3E29-7C87-FFBC6174EC22}"/>
              </a:ext>
            </a:extLst>
          </p:cNvPr>
          <p:cNvSpPr txBox="1"/>
          <p:nvPr/>
        </p:nvSpPr>
        <p:spPr>
          <a:xfrm>
            <a:off x="2403526" y="6179944"/>
            <a:ext cx="1716529" cy="302853"/>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0" indent="0">
              <a:lnSpc>
                <a:spcPct val="110000"/>
              </a:lnSpc>
              <a:buNone/>
            </a:pPr>
            <a:r>
              <a:rPr lang="en-US" sz="900" dirty="0">
                <a:latin typeface="Calibri" panose="020F0502020204030204" pitchFamily="34" charset="0"/>
                <a:cs typeface="Calibri" panose="020F0502020204030204" pitchFamily="34" charset="0"/>
              </a:rPr>
              <a:t>Outliers Before Transformation</a:t>
            </a:r>
          </a:p>
        </p:txBody>
      </p:sp>
      <p:sp>
        <p:nvSpPr>
          <p:cNvPr id="16" name="Subtitle 2">
            <a:extLst>
              <a:ext uri="{FF2B5EF4-FFF2-40B4-BE49-F238E27FC236}">
                <a16:creationId xmlns:a16="http://schemas.microsoft.com/office/drawing/2014/main" id="{1CC828A7-D03A-21C4-3D36-08994B33655F}"/>
              </a:ext>
            </a:extLst>
          </p:cNvPr>
          <p:cNvSpPr txBox="1"/>
          <p:nvPr/>
        </p:nvSpPr>
        <p:spPr>
          <a:xfrm>
            <a:off x="5646231" y="6236014"/>
            <a:ext cx="1585737" cy="251250"/>
          </a:xfrm>
          <a:prstGeom prst="rect">
            <a:avLst/>
          </a:prstGeom>
        </p:spPr>
        <p:txBody>
          <a:bodyPr vert="horz" lIns="91440" tIns="45720" rIns="91440" bIns="45720" rtlCol="0" anchor="ctr">
            <a:norm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marL="0" indent="0">
              <a:lnSpc>
                <a:spcPct val="110000"/>
              </a:lnSpc>
              <a:buNone/>
            </a:pPr>
            <a:r>
              <a:rPr lang="en-US" sz="900" dirty="0">
                <a:latin typeface="Calibri" panose="020F0502020204030204" pitchFamily="34" charset="0"/>
                <a:cs typeface="Calibri" panose="020F0502020204030204" pitchFamily="34" charset="0"/>
              </a:rPr>
              <a:t>Outliers After Transformation</a:t>
            </a:r>
          </a:p>
        </p:txBody>
      </p:sp>
      <p:sp>
        <p:nvSpPr>
          <p:cNvPr id="17" name="Subtitle 2">
            <a:extLst>
              <a:ext uri="{FF2B5EF4-FFF2-40B4-BE49-F238E27FC236}">
                <a16:creationId xmlns:a16="http://schemas.microsoft.com/office/drawing/2014/main" id="{C21408FD-C249-C9C7-BF9F-A0C08D13AA24}"/>
              </a:ext>
            </a:extLst>
          </p:cNvPr>
          <p:cNvSpPr txBox="1"/>
          <p:nvPr/>
        </p:nvSpPr>
        <p:spPr>
          <a:xfrm>
            <a:off x="7843002" y="3429028"/>
            <a:ext cx="4142543" cy="2066478"/>
          </a:xfrm>
          <a:prstGeom prst="rect">
            <a:avLst/>
          </a:prstGeom>
        </p:spPr>
        <p:txBody>
          <a:bodyPr vert="horz" lIns="91440" tIns="45720" rIns="91440" bIns="45720" rtlCol="0" anchor="ctr">
            <a:noAutofit/>
          </a:bodyPr>
          <a:lstStyle>
            <a:lvl1pPr marL="344805" indent="-344805"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6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92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1005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605" indent="-34480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87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050"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775" indent="-338455"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pPr>
              <a:lnSpc>
                <a:spcPct val="110000"/>
              </a:lnSpc>
              <a:buFont typeface="Courier New" panose="02070309020205020404" pitchFamily="49" charset="0"/>
              <a:buChar char="o"/>
            </a:pPr>
            <a:r>
              <a:rPr lang="en-US" sz="1400" b="0" i="0" dirty="0">
                <a:effectLst/>
                <a:latin typeface="Calibri" panose="020F0502020204030204" pitchFamily="34" charset="0"/>
                <a:cs typeface="Calibri" panose="020F0502020204030204" pitchFamily="34" charset="0"/>
              </a:rPr>
              <a:t>The box plot analysis revealed the presence of outliers in variables such as Rented Bike Count, Solar Radiation, Wind Speed, Rainfall, and Snowfall. However, after applying the power transformation technique, the outliers have reduced significantly, as evident from the box plots.</a:t>
            </a:r>
            <a:endParaRPr lang="en-US" sz="1400" dirty="0">
              <a:latin typeface="Calibri" panose="020F0502020204030204" pitchFamily="34" charset="0"/>
              <a:cs typeface="Calibri" panose="020F0502020204030204" pitchFamily="34" charset="0"/>
            </a:endParaRPr>
          </a:p>
        </p:txBody>
      </p:sp>
    </p:spTree>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p:cNvSpPr>
            <a:spLocks noGrp="1" noRot="1" noChangeAspect="1" noMove="1" noResize="1" noEditPoints="1" noAdjustHandles="1" noChangeArrowheads="1" noChangeShapeType="1" noTextEdit="1"/>
          </p:cNvSpPr>
          <p:nvPr/>
        </p:nvSpPr>
        <p:spPr>
          <a:xfrm>
            <a:off x="0" y="0"/>
            <a:ext cx="96417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a:spLocks noGrp="1" noRot="1" noChangeAspect="1" noMove="1" noResize="1" noEditPoints="1" noAdjustHandles="1" noChangeArrowheads="1" noChangeShapeType="1" noTextEdit="1"/>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p:cNvSpPr>
            <a:spLocks noGrp="1" noRot="1" noChangeAspect="1" noMove="1" noResize="1" noEditPoints="1" noAdjustHandles="1" noChangeArrowheads="1" noChangeShapeType="1" noTextEdit="1"/>
          </p:cNvSpPr>
          <p:nvPr/>
        </p:nvSpPr>
        <p:spPr>
          <a:xfrm>
            <a:off x="1007533" y="0"/>
            <a:ext cx="1118446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371600" marR="0">
              <a:spcBef>
                <a:spcPts val="0"/>
              </a:spcBef>
              <a:spcAft>
                <a:spcPts val="0"/>
              </a:spcAft>
            </a:pPr>
            <a:r>
              <a:rPr lang="en-US" sz="1800">
                <a:effectLst/>
                <a:latin typeface="Calibri" panose="020F0502020204030204" pitchFamily="34" charset="0"/>
                <a:ea typeface="Calibri" panose="020F0502020204030204" pitchFamily="34" charset="0"/>
              </a:rPr>
              <a:t>Fig</a:t>
            </a:r>
            <a:r>
              <a:rPr lang="en-US" sz="1800" spc="-20">
                <a:effectLst/>
                <a:latin typeface="Calibri" panose="020F0502020204030204" pitchFamily="34" charset="0"/>
                <a:ea typeface="Calibri" panose="020F0502020204030204" pitchFamily="34" charset="0"/>
              </a:rPr>
              <a:t> </a:t>
            </a:r>
            <a:r>
              <a:rPr lang="en-US" sz="1800">
                <a:effectLst/>
                <a:latin typeface="Calibri" panose="020F0502020204030204" pitchFamily="34" charset="0"/>
                <a:ea typeface="Calibri" panose="020F0502020204030204" pitchFamily="34" charset="0"/>
              </a:rPr>
              <a:t>5:</a:t>
            </a:r>
            <a:r>
              <a:rPr lang="en-US" sz="1800" spc="-15">
                <a:effectLst/>
                <a:latin typeface="Calibri" panose="020F0502020204030204" pitchFamily="34" charset="0"/>
                <a:ea typeface="Calibri" panose="020F0502020204030204" pitchFamily="34" charset="0"/>
              </a:rPr>
              <a:t> </a:t>
            </a:r>
            <a:r>
              <a:rPr lang="en-US" sz="1800">
                <a:effectLst/>
                <a:latin typeface="Calibri" panose="020F0502020204030204" pitchFamily="34" charset="0"/>
                <a:ea typeface="Calibri" panose="020F0502020204030204" pitchFamily="34" charset="0"/>
              </a:rPr>
              <a:t>extracting</a:t>
            </a:r>
            <a:r>
              <a:rPr lang="en-US" sz="1800" spc="-15">
                <a:effectLst/>
                <a:latin typeface="Calibri" panose="020F0502020204030204" pitchFamily="34" charset="0"/>
                <a:ea typeface="Calibri" panose="020F0502020204030204" pitchFamily="34" charset="0"/>
              </a:rPr>
              <a:t> </a:t>
            </a:r>
            <a:r>
              <a:rPr lang="en-US" sz="1800">
                <a:effectLst/>
                <a:latin typeface="Calibri" panose="020F0502020204030204" pitchFamily="34" charset="0"/>
                <a:ea typeface="Calibri" panose="020F0502020204030204" pitchFamily="34" charset="0"/>
              </a:rPr>
              <a:t>date</a:t>
            </a:r>
            <a:r>
              <a:rPr lang="en-US" sz="1800" spc="-15">
                <a:effectLst/>
                <a:latin typeface="Calibri" panose="020F0502020204030204" pitchFamily="34" charset="0"/>
                <a:ea typeface="Calibri" panose="020F0502020204030204" pitchFamily="34" charset="0"/>
              </a:rPr>
              <a:t> </a:t>
            </a:r>
            <a:r>
              <a:rPr lang="en-US" sz="1800">
                <a:effectLst/>
                <a:latin typeface="Calibri" panose="020F0502020204030204" pitchFamily="34" charset="0"/>
                <a:ea typeface="Calibri" panose="020F0502020204030204" pitchFamily="34" charset="0"/>
              </a:rPr>
              <a:t>features</a:t>
            </a:r>
            <a:r>
              <a:rPr lang="en-US" sz="1800" spc="-15">
                <a:effectLst/>
                <a:latin typeface="Calibri" panose="020F0502020204030204" pitchFamily="34" charset="0"/>
                <a:ea typeface="Calibri" panose="020F0502020204030204" pitchFamily="34" charset="0"/>
              </a:rPr>
              <a:t> </a:t>
            </a:r>
            <a:r>
              <a:rPr lang="en-US" sz="1800">
                <a:effectLst/>
                <a:latin typeface="Calibri" panose="020F0502020204030204" pitchFamily="34" charset="0"/>
                <a:ea typeface="Calibri" panose="020F0502020204030204" pitchFamily="34" charset="0"/>
              </a:rPr>
              <a:t>of</a:t>
            </a:r>
            <a:r>
              <a:rPr lang="en-US" sz="1800" spc="-15">
                <a:effectLst/>
                <a:latin typeface="Calibri" panose="020F0502020204030204" pitchFamily="34" charset="0"/>
                <a:ea typeface="Calibri" panose="020F0502020204030204" pitchFamily="34" charset="0"/>
              </a:rPr>
              <a:t> </a:t>
            </a:r>
            <a:r>
              <a:rPr lang="en-US" sz="1800">
                <a:effectLst/>
                <a:latin typeface="Calibri" panose="020F0502020204030204" pitchFamily="34" charset="0"/>
                <a:ea typeface="Calibri" panose="020F0502020204030204" pitchFamily="34" charset="0"/>
              </a:rPr>
              <a:t>Date</a:t>
            </a:r>
            <a:r>
              <a:rPr lang="en-US" sz="1800" spc="-15">
                <a:effectLst/>
                <a:latin typeface="Calibri" panose="020F0502020204030204" pitchFamily="34" charset="0"/>
                <a:ea typeface="Calibri" panose="020F0502020204030204" pitchFamily="34" charset="0"/>
              </a:rPr>
              <a:t> </a:t>
            </a:r>
            <a:r>
              <a:rPr lang="en-US" sz="1800">
                <a:effectLst/>
                <a:latin typeface="Calibri" panose="020F0502020204030204" pitchFamily="34" charset="0"/>
                <a:ea typeface="Calibri" panose="020F0502020204030204" pitchFamily="34" charset="0"/>
              </a:rPr>
              <a:t>variable</a:t>
            </a:r>
          </a:p>
        </p:txBody>
      </p:sp>
      <p:pic>
        <p:nvPicPr>
          <p:cNvPr id="6" name="Picture 5"/>
          <p:cNvPicPr>
            <a:picLocks noChangeAspect="1"/>
          </p:cNvPicPr>
          <p:nvPr/>
        </p:nvPicPr>
        <p:blipFill>
          <a:blip r:embed="rId2">
            <a:duotone>
              <a:prstClr val="black"/>
              <a:schemeClr val="tx2">
                <a:tint val="45000"/>
                <a:satMod val="400000"/>
              </a:schemeClr>
            </a:duotone>
          </a:blip>
          <a:stretch>
            <a:fillRect/>
          </a:stretch>
        </p:blipFill>
        <p:spPr>
          <a:xfrm>
            <a:off x="6781068" y="6695932"/>
            <a:ext cx="5204477" cy="8235"/>
          </a:xfrm>
          <a:prstGeom prst="rect">
            <a:avLst/>
          </a:prstGeom>
        </p:spPr>
      </p:pic>
      <p:pic>
        <p:nvPicPr>
          <p:cNvPr id="7" name="Picture 6"/>
          <p:cNvPicPr>
            <a:picLocks noChangeAspect="1"/>
          </p:cNvPicPr>
          <p:nvPr/>
        </p:nvPicPr>
        <p:blipFill>
          <a:blip r:embed="rId3">
            <a:duotone>
              <a:schemeClr val="accent3">
                <a:shade val="45000"/>
                <a:satMod val="135000"/>
              </a:schemeClr>
              <a:prstClr val="white"/>
            </a:duotone>
          </a:blip>
          <a:stretch>
            <a:fillRect/>
          </a:stretch>
        </p:blipFill>
        <p:spPr>
          <a:xfrm>
            <a:off x="10814933" y="6334633"/>
            <a:ext cx="369534" cy="369534"/>
          </a:xfrm>
          <a:prstGeom prst="rect">
            <a:avLst/>
          </a:prstGeom>
        </p:spPr>
      </p:pic>
      <p:sp>
        <p:nvSpPr>
          <p:cNvPr id="10" name="TextBox 9">
            <a:extLst>
              <a:ext uri="{FF2B5EF4-FFF2-40B4-BE49-F238E27FC236}">
                <a16:creationId xmlns:a16="http://schemas.microsoft.com/office/drawing/2014/main" id="{9B52CD01-8CDE-6C49-B644-9B9EF28268A9}"/>
              </a:ext>
            </a:extLst>
          </p:cNvPr>
          <p:cNvSpPr txBox="1"/>
          <p:nvPr/>
        </p:nvSpPr>
        <p:spPr>
          <a:xfrm>
            <a:off x="1441731" y="2108222"/>
            <a:ext cx="4699988" cy="1384995"/>
          </a:xfrm>
          <a:prstGeom prst="rect">
            <a:avLst/>
          </a:prstGeom>
          <a:noFill/>
        </p:spPr>
        <p:txBody>
          <a:bodyPr wrap="square" rtlCol="0">
            <a:spAutoFit/>
          </a:bodyPr>
          <a:lstStyle/>
          <a:p>
            <a:pPr marL="342900" indent="-342900">
              <a:buFont typeface="Arial" panose="020B0604020202020204" pitchFamily="34" charset="0"/>
              <a:buChar char="•"/>
            </a:pPr>
            <a:r>
              <a:rPr lang="en-US" sz="1400" dirty="0">
                <a:latin typeface="Calibri" panose="020F0502020204030204" pitchFamily="34" charset="0"/>
                <a:ea typeface="Calibri" panose="020F0502020204030204" pitchFamily="34" charset="0"/>
                <a:cs typeface="Calibri" panose="020F0502020204030204" pitchFamily="34" charset="0"/>
              </a:rPr>
              <a:t>E</a:t>
            </a:r>
            <a:r>
              <a:rPr lang="en-US" sz="1400" dirty="0">
                <a:effectLst/>
                <a:latin typeface="Calibri" panose="020F0502020204030204" pitchFamily="34" charset="0"/>
                <a:ea typeface="Calibri" panose="020F0502020204030204" pitchFamily="34" charset="0"/>
                <a:cs typeface="Calibri" panose="020F0502020204030204" pitchFamily="34" charset="0"/>
              </a:rPr>
              <a:t>xtracting date</a:t>
            </a:r>
            <a:r>
              <a:rPr lang="en-US" sz="1400" spc="5"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features technique on Date variable and created new features such as Day, month, Year and</a:t>
            </a:r>
            <a:r>
              <a:rPr lang="en-US" sz="1400" spc="-265"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Weekday.</a:t>
            </a:r>
          </a:p>
          <a:p>
            <a:pPr marL="342900" indent="-342900">
              <a:buFont typeface="Arial" panose="020B0604020202020204" pitchFamily="34" charset="0"/>
              <a:buChar char="•"/>
            </a:pPr>
            <a:endParaRPr lang="en-US" sz="1400" spc="-30"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sz="1400" spc="-30" dirty="0">
              <a:effectLst/>
              <a:latin typeface="Calibri" panose="020F0502020204030204" pitchFamily="34" charset="0"/>
              <a:ea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sz="1400" dirty="0">
              <a:latin typeface="Calibri" panose="020F0502020204030204" pitchFamily="34" charset="0"/>
              <a:ea typeface="Calibri" panose="020F0502020204030204" pitchFamily="34" charset="0"/>
              <a:cs typeface="Calibri" panose="020F0502020204030204" pitchFamily="34" charset="0"/>
            </a:endParaRPr>
          </a:p>
        </p:txBody>
      </p:sp>
      <p:pic>
        <p:nvPicPr>
          <p:cNvPr id="12" name="image10.jpeg">
            <a:extLst>
              <a:ext uri="{FF2B5EF4-FFF2-40B4-BE49-F238E27FC236}">
                <a16:creationId xmlns:a16="http://schemas.microsoft.com/office/drawing/2014/main" id="{A4EEB192-0440-0164-C5A8-7370134506A9}"/>
              </a:ext>
            </a:extLst>
          </p:cNvPr>
          <p:cNvPicPr>
            <a:picLocks noChangeAspect="1"/>
          </p:cNvPicPr>
          <p:nvPr/>
        </p:nvPicPr>
        <p:blipFill>
          <a:blip r:embed="rId4" cstate="print"/>
          <a:stretch>
            <a:fillRect/>
          </a:stretch>
        </p:blipFill>
        <p:spPr>
          <a:xfrm>
            <a:off x="6239140" y="1494827"/>
            <a:ext cx="4945327" cy="1900004"/>
          </a:xfrm>
          <a:prstGeom prst="rect">
            <a:avLst/>
          </a:prstGeom>
        </p:spPr>
      </p:pic>
      <p:pic>
        <p:nvPicPr>
          <p:cNvPr id="15" name="image11.png">
            <a:extLst>
              <a:ext uri="{FF2B5EF4-FFF2-40B4-BE49-F238E27FC236}">
                <a16:creationId xmlns:a16="http://schemas.microsoft.com/office/drawing/2014/main" id="{563F3A43-EC15-CCE1-0565-608405EA1DF1}"/>
              </a:ext>
            </a:extLst>
          </p:cNvPr>
          <p:cNvPicPr>
            <a:picLocks noChangeAspect="1"/>
          </p:cNvPicPr>
          <p:nvPr/>
        </p:nvPicPr>
        <p:blipFill>
          <a:blip r:embed="rId5" cstate="print"/>
          <a:stretch>
            <a:fillRect/>
          </a:stretch>
        </p:blipFill>
        <p:spPr>
          <a:xfrm>
            <a:off x="5955651" y="4215304"/>
            <a:ext cx="5512304" cy="1266657"/>
          </a:xfrm>
          <a:prstGeom prst="rect">
            <a:avLst/>
          </a:prstGeom>
        </p:spPr>
      </p:pic>
      <p:sp>
        <p:nvSpPr>
          <p:cNvPr id="16" name="TextBox 15">
            <a:extLst>
              <a:ext uri="{FF2B5EF4-FFF2-40B4-BE49-F238E27FC236}">
                <a16:creationId xmlns:a16="http://schemas.microsoft.com/office/drawing/2014/main" id="{DD50DF29-B111-27A4-6CC7-176F9E88E2C8}"/>
              </a:ext>
            </a:extLst>
          </p:cNvPr>
          <p:cNvSpPr txBox="1"/>
          <p:nvPr/>
        </p:nvSpPr>
        <p:spPr>
          <a:xfrm>
            <a:off x="1577339" y="722880"/>
            <a:ext cx="3492681" cy="338554"/>
          </a:xfrm>
          <a:prstGeom prst="rect">
            <a:avLst/>
          </a:prstGeom>
          <a:noFill/>
        </p:spPr>
        <p:txBody>
          <a:bodyPr wrap="square" rtlCol="0">
            <a:spAutoFit/>
          </a:bodyPr>
          <a:lstStyle/>
          <a:p>
            <a:r>
              <a:rPr lang="en-US" sz="1600" dirty="0">
                <a:latin typeface="Calibri" panose="020F0502020204030204" pitchFamily="34" charset="0"/>
                <a:ea typeface="Calibri" panose="020F0502020204030204" pitchFamily="34" charset="0"/>
                <a:cs typeface="Calibri" panose="020F0502020204030204" pitchFamily="34" charset="0"/>
              </a:rPr>
              <a:t>Feature Engineering:</a:t>
            </a:r>
            <a:endParaRPr lang="en-US" sz="1600" dirty="0"/>
          </a:p>
        </p:txBody>
      </p:sp>
      <p:sp>
        <p:nvSpPr>
          <p:cNvPr id="18" name="TextBox 17">
            <a:extLst>
              <a:ext uri="{FF2B5EF4-FFF2-40B4-BE49-F238E27FC236}">
                <a16:creationId xmlns:a16="http://schemas.microsoft.com/office/drawing/2014/main" id="{FF66886C-29FA-4E3B-990A-8C03B980AAEC}"/>
              </a:ext>
            </a:extLst>
          </p:cNvPr>
          <p:cNvSpPr txBox="1"/>
          <p:nvPr/>
        </p:nvSpPr>
        <p:spPr>
          <a:xfrm>
            <a:off x="7678934" y="3449775"/>
            <a:ext cx="2345024" cy="338554"/>
          </a:xfrm>
          <a:prstGeom prst="rect">
            <a:avLst/>
          </a:prstGeom>
          <a:noFill/>
        </p:spPr>
        <p:txBody>
          <a:bodyPr wrap="square" rtlCol="0">
            <a:spAutoFit/>
          </a:bodyPr>
          <a:lstStyle/>
          <a:p>
            <a:r>
              <a:rPr lang="en-US" sz="800" dirty="0">
                <a:effectLst/>
                <a:latin typeface="Calibri" panose="020F0502020204030204" pitchFamily="34" charset="0"/>
                <a:ea typeface="Calibri" panose="020F0502020204030204" pitchFamily="34" charset="0"/>
              </a:rPr>
              <a:t>Fig</a:t>
            </a:r>
            <a:r>
              <a:rPr lang="en-US" sz="800" spc="-20"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a:t>
            </a:r>
            <a:r>
              <a:rPr lang="en-US" sz="800" spc="-15"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extracting</a:t>
            </a:r>
            <a:r>
              <a:rPr lang="en-US" sz="800" spc="-15"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date</a:t>
            </a:r>
            <a:r>
              <a:rPr lang="en-US" sz="800" spc="-15"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features</a:t>
            </a:r>
            <a:r>
              <a:rPr lang="en-US" sz="800" spc="-15"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of</a:t>
            </a:r>
            <a:r>
              <a:rPr lang="en-US" sz="800" spc="-15"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Date</a:t>
            </a:r>
            <a:r>
              <a:rPr lang="en-US" sz="800" spc="-15"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variable</a:t>
            </a:r>
          </a:p>
          <a:p>
            <a:endParaRPr lang="en-US" sz="800" dirty="0"/>
          </a:p>
        </p:txBody>
      </p:sp>
      <p:sp>
        <p:nvSpPr>
          <p:cNvPr id="19" name="TextBox 18">
            <a:extLst>
              <a:ext uri="{FF2B5EF4-FFF2-40B4-BE49-F238E27FC236}">
                <a16:creationId xmlns:a16="http://schemas.microsoft.com/office/drawing/2014/main" id="{1CA42752-E565-B1DC-F1C4-919A0B1E42CF}"/>
              </a:ext>
            </a:extLst>
          </p:cNvPr>
          <p:cNvSpPr txBox="1"/>
          <p:nvPr/>
        </p:nvSpPr>
        <p:spPr>
          <a:xfrm>
            <a:off x="1441731" y="4400622"/>
            <a:ext cx="3974457" cy="1015663"/>
          </a:xfrm>
          <a:prstGeom prst="rect">
            <a:avLst/>
          </a:prstGeom>
          <a:noFill/>
        </p:spPr>
        <p:txBody>
          <a:bodyPr wrap="square" rtlCol="0">
            <a:spAutoFit/>
          </a:bodyPr>
          <a:lstStyle/>
          <a:p>
            <a:pPr marL="342900" indent="-342900">
              <a:buFont typeface="Arial" panose="020B0604020202020204" pitchFamily="34" charset="0"/>
              <a:buChar char="•"/>
            </a:pPr>
            <a:r>
              <a:rPr lang="en-US" sz="1400" dirty="0">
                <a:effectLst/>
                <a:latin typeface="Calibri" panose="020F0502020204030204" pitchFamily="34" charset="0"/>
                <a:ea typeface="Calibri" panose="020F0502020204030204" pitchFamily="34" charset="0"/>
                <a:cs typeface="Calibri" panose="020F0502020204030204" pitchFamily="34" charset="0"/>
              </a:rPr>
              <a:t>one-hot</a:t>
            </a:r>
            <a:r>
              <a:rPr lang="en-US" sz="1400" spc="-25"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encoding</a:t>
            </a:r>
            <a:r>
              <a:rPr lang="en-US" sz="1400" spc="-30"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technique</a:t>
            </a:r>
            <a:r>
              <a:rPr lang="en-US" sz="1400" spc="-30"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to</a:t>
            </a:r>
            <a:r>
              <a:rPr lang="en-US" sz="1400" spc="-30"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create</a:t>
            </a:r>
            <a:r>
              <a:rPr lang="en-US" sz="1400" spc="-30"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dummy</a:t>
            </a:r>
            <a:r>
              <a:rPr lang="en-US" sz="1400" spc="-25"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variables</a:t>
            </a:r>
            <a:r>
              <a:rPr lang="en-US" sz="1400" spc="-30"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for</a:t>
            </a:r>
            <a:r>
              <a:rPr lang="en-US" sz="1400" spc="-30"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the</a:t>
            </a:r>
            <a:r>
              <a:rPr lang="en-US" sz="1400" spc="-260"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categorical</a:t>
            </a:r>
            <a:r>
              <a:rPr lang="en-US" sz="1400" spc="-5"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variables such </a:t>
            </a:r>
            <a:r>
              <a:rPr lang="en-US" sz="1400">
                <a:effectLst/>
                <a:latin typeface="Calibri" panose="020F0502020204030204" pitchFamily="34" charset="0"/>
                <a:ea typeface="Calibri" panose="020F0502020204030204" pitchFamily="34" charset="0"/>
                <a:cs typeface="Calibri" panose="020F0502020204030204" pitchFamily="34" charset="0"/>
              </a:rPr>
              <a:t>as Months</a:t>
            </a:r>
            <a:r>
              <a:rPr lang="en-US" sz="1400" dirty="0">
                <a:effectLst/>
                <a:latin typeface="Calibri" panose="020F0502020204030204" pitchFamily="34" charset="0"/>
                <a:ea typeface="Calibri" panose="020F0502020204030204" pitchFamily="34" charset="0"/>
                <a:cs typeface="Calibri" panose="020F0502020204030204" pitchFamily="34" charset="0"/>
              </a:rPr>
              <a:t>,</a:t>
            </a:r>
            <a:r>
              <a:rPr lang="en-US" sz="1400" spc="-5"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Seasons</a:t>
            </a:r>
            <a:r>
              <a:rPr lang="en-US" sz="1400" spc="-5"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and</a:t>
            </a:r>
            <a:r>
              <a:rPr lang="en-US" sz="1400" spc="-5"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Holiday</a:t>
            </a:r>
            <a:r>
              <a:rPr lang="en-US" sz="1400" spc="-5" dirty="0">
                <a:effectLst/>
                <a:latin typeface="Calibri" panose="020F0502020204030204" pitchFamily="34" charset="0"/>
                <a:ea typeface="Calibri" panose="020F0502020204030204" pitchFamily="34" charset="0"/>
                <a:cs typeface="Calibri" panose="020F0502020204030204" pitchFamily="34" charset="0"/>
              </a:rPr>
              <a:t> </a:t>
            </a:r>
            <a:r>
              <a:rPr lang="en-US" sz="1400" dirty="0">
                <a:effectLst/>
                <a:latin typeface="Calibri" panose="020F0502020204030204" pitchFamily="34" charset="0"/>
                <a:ea typeface="Calibri" panose="020F0502020204030204" pitchFamily="34" charset="0"/>
                <a:cs typeface="Calibri" panose="020F0502020204030204" pitchFamily="34" charset="0"/>
              </a:rPr>
              <a:t>features.</a:t>
            </a:r>
          </a:p>
          <a:p>
            <a:endParaRPr lang="en-US" dirty="0"/>
          </a:p>
        </p:txBody>
      </p:sp>
      <p:sp>
        <p:nvSpPr>
          <p:cNvPr id="20" name="TextBox 19">
            <a:extLst>
              <a:ext uri="{FF2B5EF4-FFF2-40B4-BE49-F238E27FC236}">
                <a16:creationId xmlns:a16="http://schemas.microsoft.com/office/drawing/2014/main" id="{905407BC-B985-4AFD-7D03-FB2466714196}"/>
              </a:ext>
            </a:extLst>
          </p:cNvPr>
          <p:cNvSpPr txBox="1"/>
          <p:nvPr/>
        </p:nvSpPr>
        <p:spPr>
          <a:xfrm>
            <a:off x="7821386" y="5504706"/>
            <a:ext cx="2555421" cy="338554"/>
          </a:xfrm>
          <a:prstGeom prst="rect">
            <a:avLst/>
          </a:prstGeom>
          <a:noFill/>
        </p:spPr>
        <p:txBody>
          <a:bodyPr wrap="square" rtlCol="0">
            <a:spAutoFit/>
          </a:bodyPr>
          <a:lstStyle/>
          <a:p>
            <a:r>
              <a:rPr lang="en-US" sz="800" dirty="0">
                <a:effectLst/>
                <a:latin typeface="Calibri" panose="020F0502020204030204" pitchFamily="34" charset="0"/>
                <a:ea typeface="Calibri" panose="020F0502020204030204" pitchFamily="34" charset="0"/>
              </a:rPr>
              <a:t>Fig</a:t>
            </a:r>
            <a:r>
              <a:rPr lang="en-US" sz="800" spc="-25"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a:t>
            </a:r>
            <a:r>
              <a:rPr lang="en-US" sz="800" spc="-20"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One-hot</a:t>
            </a:r>
            <a:r>
              <a:rPr lang="en-US" sz="800" spc="-20"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encoding</a:t>
            </a:r>
            <a:r>
              <a:rPr lang="en-US" sz="800" spc="-20"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categorical</a:t>
            </a:r>
            <a:r>
              <a:rPr lang="en-US" sz="800" spc="-20" dirty="0">
                <a:effectLst/>
                <a:latin typeface="Calibri" panose="020F0502020204030204" pitchFamily="34" charset="0"/>
                <a:ea typeface="Calibri" panose="020F0502020204030204" pitchFamily="34" charset="0"/>
              </a:rPr>
              <a:t> </a:t>
            </a:r>
            <a:r>
              <a:rPr lang="en-US" sz="800" dirty="0">
                <a:effectLst/>
                <a:latin typeface="Calibri" panose="020F0502020204030204" pitchFamily="34" charset="0"/>
                <a:ea typeface="Calibri" panose="020F0502020204030204" pitchFamily="34" charset="0"/>
              </a:rPr>
              <a:t>variables</a:t>
            </a:r>
          </a:p>
          <a:p>
            <a:endParaRPr lang="en-US" sz="800" dirty="0"/>
          </a:p>
        </p:txBody>
      </p:sp>
    </p:spTree>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{53B70A9E-FB9B-C540-BC6F-92A4320AC68F}tf16401378</Template>
  <TotalTime>375</TotalTime>
  <Words>1880</Words>
  <Application>Microsoft Office PowerPoint</Application>
  <PresentationFormat>Widescreen</PresentationFormat>
  <Paragraphs>125</Paragraphs>
  <Slides>18</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Courier New</vt:lpstr>
      <vt:lpstr>MS Shell Dlg 2</vt:lpstr>
      <vt:lpstr>Times New Roman</vt:lpstr>
      <vt:lpstr>Wingdings</vt:lpstr>
      <vt:lpstr>Wingdings 3</vt:lpstr>
      <vt:lpstr>Madison</vt:lpstr>
      <vt:lpstr>Bike Sharing Demand Prediction</vt:lpstr>
      <vt:lpstr>INTRODUCTION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Bike Sharing Demand Prediction</dc:title>
  <dc:creator>Pathuri, Gnana Deepika</dc:creator>
  <cp:lastModifiedBy>Sama, Shivaji reddy</cp:lastModifiedBy>
  <cp:revision>32</cp:revision>
  <dcterms:created xsi:type="dcterms:W3CDTF">2023-04-24T17:15:05Z</dcterms:created>
  <dcterms:modified xsi:type="dcterms:W3CDTF">2023-04-25T03:04:12Z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1033-4.7.1.7786</vt:lpwstr>
  </property>
</Properties>
</file>

<file path=docProps/thumbnail.jpeg>
</file>